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4" r:id="rId3"/>
  </p:sldMasterIdLst>
  <p:notesMasterIdLst>
    <p:notesMasterId r:id="rId36"/>
  </p:notesMasterIdLst>
  <p:sldIdLst>
    <p:sldId id="258" r:id="rId4"/>
    <p:sldId id="259" r:id="rId5"/>
    <p:sldId id="361" r:id="rId6"/>
    <p:sldId id="362" r:id="rId7"/>
    <p:sldId id="347" r:id="rId8"/>
    <p:sldId id="363" r:id="rId9"/>
    <p:sldId id="364" r:id="rId10"/>
    <p:sldId id="350" r:id="rId11"/>
    <p:sldId id="366" r:id="rId12"/>
    <p:sldId id="367" r:id="rId13"/>
    <p:sldId id="376" r:id="rId14"/>
    <p:sldId id="369" r:id="rId15"/>
    <p:sldId id="370" r:id="rId16"/>
    <p:sldId id="377" r:id="rId17"/>
    <p:sldId id="378" r:id="rId18"/>
    <p:sldId id="371" r:id="rId19"/>
    <p:sldId id="379" r:id="rId20"/>
    <p:sldId id="381" r:id="rId21"/>
    <p:sldId id="356" r:id="rId22"/>
    <p:sldId id="385" r:id="rId23"/>
    <p:sldId id="389" r:id="rId24"/>
    <p:sldId id="392" r:id="rId25"/>
    <p:sldId id="382" r:id="rId26"/>
    <p:sldId id="357" r:id="rId27"/>
    <p:sldId id="352" r:id="rId28"/>
    <p:sldId id="393" r:id="rId29"/>
    <p:sldId id="386" r:id="rId30"/>
    <p:sldId id="394" r:id="rId31"/>
    <p:sldId id="387" r:id="rId32"/>
    <p:sldId id="355" r:id="rId33"/>
    <p:sldId id="307" r:id="rId34"/>
    <p:sldId id="354"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B6A5B"/>
    <a:srgbClr val="0636B8"/>
    <a:srgbClr val="FFFFFF"/>
    <a:srgbClr val="F47420"/>
    <a:srgbClr val="F8931D"/>
    <a:srgbClr val="F0B765"/>
    <a:srgbClr val="5F9A93"/>
    <a:srgbClr val="813A3A"/>
    <a:srgbClr val="359131"/>
    <a:srgbClr val="DBA6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909"/>
    <p:restoredTop sz="95666"/>
  </p:normalViewPr>
  <p:slideViewPr>
    <p:cSldViewPr snapToGrid="0" snapToObjects="1">
      <p:cViewPr varScale="1">
        <p:scale>
          <a:sx n="97" d="100"/>
          <a:sy n="97" d="100"/>
        </p:scale>
        <p:origin x="36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0C46AD-D9DA-41B1-9968-92AFD06D3669}"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0E035CB4-4C54-4BEC-B0D1-497E79BA3C67}">
      <dgm:prSet custT="1"/>
      <dgm:spPr/>
      <dgm:t>
        <a:bodyPr/>
        <a:lstStyle/>
        <a:p>
          <a:r>
            <a:rPr lang="en-GB" sz="3000" dirty="0"/>
            <a:t>What does it mean to be a </a:t>
          </a:r>
          <a:r>
            <a:rPr lang="en-GB" sz="3000" b="1" dirty="0"/>
            <a:t>refugee</a:t>
          </a:r>
          <a:r>
            <a:rPr lang="en-GB" sz="3000" dirty="0"/>
            <a:t>?</a:t>
          </a:r>
          <a:endParaRPr lang="en-US" sz="3000" dirty="0"/>
        </a:p>
      </dgm:t>
    </dgm:pt>
    <dgm:pt modelId="{635EA748-6311-4E8E-866C-D2BDDB148D02}" type="parTrans" cxnId="{39DF38EF-BFA4-40AF-BE4A-C83591C74193}">
      <dgm:prSet/>
      <dgm:spPr/>
      <dgm:t>
        <a:bodyPr/>
        <a:lstStyle/>
        <a:p>
          <a:endParaRPr lang="en-US" sz="1000"/>
        </a:p>
      </dgm:t>
    </dgm:pt>
    <dgm:pt modelId="{639B0E87-F8C0-4FF9-BB38-E0D17F3B0DDE}" type="sibTrans" cxnId="{39DF38EF-BFA4-40AF-BE4A-C83591C74193}">
      <dgm:prSet/>
      <dgm:spPr/>
      <dgm:t>
        <a:bodyPr/>
        <a:lstStyle/>
        <a:p>
          <a:endParaRPr lang="en-US" sz="1000"/>
        </a:p>
      </dgm:t>
    </dgm:pt>
    <dgm:pt modelId="{7C3759B7-1515-4D8F-8F3F-3BA50155E708}">
      <dgm:prSet custT="1"/>
      <dgm:spPr/>
      <dgm:t>
        <a:bodyPr/>
        <a:lstStyle/>
        <a:p>
          <a:r>
            <a:rPr lang="en-GB" sz="3000" dirty="0"/>
            <a:t>Why do people become refugees?</a:t>
          </a:r>
          <a:endParaRPr lang="en-US" sz="3000" dirty="0"/>
        </a:p>
      </dgm:t>
    </dgm:pt>
    <dgm:pt modelId="{B811BDF3-0A8A-4F14-A5A0-158F5A3C2F76}" type="parTrans" cxnId="{16F4CED0-EBFA-4E6D-AC01-116295B634E0}">
      <dgm:prSet/>
      <dgm:spPr/>
      <dgm:t>
        <a:bodyPr/>
        <a:lstStyle/>
        <a:p>
          <a:endParaRPr lang="en-US" sz="1000"/>
        </a:p>
      </dgm:t>
    </dgm:pt>
    <dgm:pt modelId="{3E5A4873-E358-4430-81BC-0B1935A85F40}" type="sibTrans" cxnId="{16F4CED0-EBFA-4E6D-AC01-116295B634E0}">
      <dgm:prSet/>
      <dgm:spPr/>
      <dgm:t>
        <a:bodyPr/>
        <a:lstStyle/>
        <a:p>
          <a:endParaRPr lang="en-US" sz="1000"/>
        </a:p>
      </dgm:t>
    </dgm:pt>
    <dgm:pt modelId="{6599154C-F846-4DF0-982B-D34187BAC084}">
      <dgm:prSet custT="1"/>
      <dgm:spPr/>
      <dgm:t>
        <a:bodyPr/>
        <a:lstStyle/>
        <a:p>
          <a:r>
            <a:rPr lang="en-GB" sz="3000" dirty="0"/>
            <a:t>Can you think of any examples?</a:t>
          </a:r>
          <a:endParaRPr lang="en-US" sz="3000" dirty="0"/>
        </a:p>
      </dgm:t>
    </dgm:pt>
    <dgm:pt modelId="{889AB69F-6AC2-4198-B7BA-F0D88327B17A}" type="parTrans" cxnId="{713BEF63-A2D3-4225-9C23-76D35636F913}">
      <dgm:prSet/>
      <dgm:spPr/>
      <dgm:t>
        <a:bodyPr/>
        <a:lstStyle/>
        <a:p>
          <a:endParaRPr lang="en-US" sz="1000"/>
        </a:p>
      </dgm:t>
    </dgm:pt>
    <dgm:pt modelId="{25A76A6A-4A1B-4DE5-97FD-A2269EFE054E}" type="sibTrans" cxnId="{713BEF63-A2D3-4225-9C23-76D35636F913}">
      <dgm:prSet/>
      <dgm:spPr/>
      <dgm:t>
        <a:bodyPr/>
        <a:lstStyle/>
        <a:p>
          <a:endParaRPr lang="en-US" sz="1000"/>
        </a:p>
      </dgm:t>
    </dgm:pt>
    <dgm:pt modelId="{70215DA1-ED32-4E47-95A1-F7604B40096F}" type="pres">
      <dgm:prSet presAssocID="{A30C46AD-D9DA-41B1-9968-92AFD06D3669}" presName="linear" presStyleCnt="0">
        <dgm:presLayoutVars>
          <dgm:animLvl val="lvl"/>
          <dgm:resizeHandles val="exact"/>
        </dgm:presLayoutVars>
      </dgm:prSet>
      <dgm:spPr/>
    </dgm:pt>
    <dgm:pt modelId="{ACEF0D37-8DE6-B544-940D-C52709E8A6BA}" type="pres">
      <dgm:prSet presAssocID="{0E035CB4-4C54-4BEC-B0D1-497E79BA3C67}" presName="parentText" presStyleLbl="node1" presStyleIdx="0" presStyleCnt="3">
        <dgm:presLayoutVars>
          <dgm:chMax val="0"/>
          <dgm:bulletEnabled val="1"/>
        </dgm:presLayoutVars>
      </dgm:prSet>
      <dgm:spPr/>
    </dgm:pt>
    <dgm:pt modelId="{08688711-38AB-094C-9270-99451ED97F5D}" type="pres">
      <dgm:prSet presAssocID="{639B0E87-F8C0-4FF9-BB38-E0D17F3B0DDE}" presName="spacer" presStyleCnt="0"/>
      <dgm:spPr/>
    </dgm:pt>
    <dgm:pt modelId="{91331F73-E42E-BE40-B6F4-1D3CB3F57327}" type="pres">
      <dgm:prSet presAssocID="{7C3759B7-1515-4D8F-8F3F-3BA50155E708}" presName="parentText" presStyleLbl="node1" presStyleIdx="1" presStyleCnt="3">
        <dgm:presLayoutVars>
          <dgm:chMax val="0"/>
          <dgm:bulletEnabled val="1"/>
        </dgm:presLayoutVars>
      </dgm:prSet>
      <dgm:spPr/>
    </dgm:pt>
    <dgm:pt modelId="{64E2CA0F-6A9A-1742-8408-AFCD52839024}" type="pres">
      <dgm:prSet presAssocID="{3E5A4873-E358-4430-81BC-0B1935A85F40}" presName="spacer" presStyleCnt="0"/>
      <dgm:spPr/>
    </dgm:pt>
    <dgm:pt modelId="{BC8004D5-9AA2-924B-90DB-46C5E1565848}" type="pres">
      <dgm:prSet presAssocID="{6599154C-F846-4DF0-982B-D34187BAC084}" presName="parentText" presStyleLbl="node1" presStyleIdx="2" presStyleCnt="3">
        <dgm:presLayoutVars>
          <dgm:chMax val="0"/>
          <dgm:bulletEnabled val="1"/>
        </dgm:presLayoutVars>
      </dgm:prSet>
      <dgm:spPr/>
    </dgm:pt>
  </dgm:ptLst>
  <dgm:cxnLst>
    <dgm:cxn modelId="{D924FF3B-ACA5-5945-ABF6-1004997BA220}" type="presOf" srcId="{6599154C-F846-4DF0-982B-D34187BAC084}" destId="{BC8004D5-9AA2-924B-90DB-46C5E1565848}" srcOrd="0" destOrd="0" presId="urn:microsoft.com/office/officeart/2005/8/layout/vList2"/>
    <dgm:cxn modelId="{5536BE42-DA30-D44D-BDE8-3DD22D7D87FE}" type="presOf" srcId="{0E035CB4-4C54-4BEC-B0D1-497E79BA3C67}" destId="{ACEF0D37-8DE6-B544-940D-C52709E8A6BA}" srcOrd="0" destOrd="0" presId="urn:microsoft.com/office/officeart/2005/8/layout/vList2"/>
    <dgm:cxn modelId="{713BEF63-A2D3-4225-9C23-76D35636F913}" srcId="{A30C46AD-D9DA-41B1-9968-92AFD06D3669}" destId="{6599154C-F846-4DF0-982B-D34187BAC084}" srcOrd="2" destOrd="0" parTransId="{889AB69F-6AC2-4198-B7BA-F0D88327B17A}" sibTransId="{25A76A6A-4A1B-4DE5-97FD-A2269EFE054E}"/>
    <dgm:cxn modelId="{3EBF6A87-C719-374A-9E81-EEB1BCC799DB}" type="presOf" srcId="{A30C46AD-D9DA-41B1-9968-92AFD06D3669}" destId="{70215DA1-ED32-4E47-95A1-F7604B40096F}" srcOrd="0" destOrd="0" presId="urn:microsoft.com/office/officeart/2005/8/layout/vList2"/>
    <dgm:cxn modelId="{16F4CED0-EBFA-4E6D-AC01-116295B634E0}" srcId="{A30C46AD-D9DA-41B1-9968-92AFD06D3669}" destId="{7C3759B7-1515-4D8F-8F3F-3BA50155E708}" srcOrd="1" destOrd="0" parTransId="{B811BDF3-0A8A-4F14-A5A0-158F5A3C2F76}" sibTransId="{3E5A4873-E358-4430-81BC-0B1935A85F40}"/>
    <dgm:cxn modelId="{2DD2E7DC-5C5E-4445-AC6E-CD4691818FFF}" type="presOf" srcId="{7C3759B7-1515-4D8F-8F3F-3BA50155E708}" destId="{91331F73-E42E-BE40-B6F4-1D3CB3F57327}" srcOrd="0" destOrd="0" presId="urn:microsoft.com/office/officeart/2005/8/layout/vList2"/>
    <dgm:cxn modelId="{39DF38EF-BFA4-40AF-BE4A-C83591C74193}" srcId="{A30C46AD-D9DA-41B1-9968-92AFD06D3669}" destId="{0E035CB4-4C54-4BEC-B0D1-497E79BA3C67}" srcOrd="0" destOrd="0" parTransId="{635EA748-6311-4E8E-866C-D2BDDB148D02}" sibTransId="{639B0E87-F8C0-4FF9-BB38-E0D17F3B0DDE}"/>
    <dgm:cxn modelId="{A81CA8D7-E72E-A942-9829-1F24DFE845E0}" type="presParOf" srcId="{70215DA1-ED32-4E47-95A1-F7604B40096F}" destId="{ACEF0D37-8DE6-B544-940D-C52709E8A6BA}" srcOrd="0" destOrd="0" presId="urn:microsoft.com/office/officeart/2005/8/layout/vList2"/>
    <dgm:cxn modelId="{CF5D7CFA-6D12-A44E-852A-533734E64FBB}" type="presParOf" srcId="{70215DA1-ED32-4E47-95A1-F7604B40096F}" destId="{08688711-38AB-094C-9270-99451ED97F5D}" srcOrd="1" destOrd="0" presId="urn:microsoft.com/office/officeart/2005/8/layout/vList2"/>
    <dgm:cxn modelId="{950C2C42-60CF-5048-8E8D-C88FB805E583}" type="presParOf" srcId="{70215DA1-ED32-4E47-95A1-F7604B40096F}" destId="{91331F73-E42E-BE40-B6F4-1D3CB3F57327}" srcOrd="2" destOrd="0" presId="urn:microsoft.com/office/officeart/2005/8/layout/vList2"/>
    <dgm:cxn modelId="{CFE885E9-8545-1643-B15C-0788776E2AC0}" type="presParOf" srcId="{70215DA1-ED32-4E47-95A1-F7604B40096F}" destId="{64E2CA0F-6A9A-1742-8408-AFCD52839024}" srcOrd="3" destOrd="0" presId="urn:microsoft.com/office/officeart/2005/8/layout/vList2"/>
    <dgm:cxn modelId="{46C73379-7961-8448-8429-1B1ED7896571}" type="presParOf" srcId="{70215DA1-ED32-4E47-95A1-F7604B40096F}" destId="{BC8004D5-9AA2-924B-90DB-46C5E1565848}"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1C5A9AD-7F7F-475D-99C4-2C4F223B9A18}"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31C13457-5F40-4F65-A8D4-956B8E64F68F}">
      <dgm:prSet custT="1"/>
      <dgm:spPr/>
      <dgm:t>
        <a:bodyPr/>
        <a:lstStyle/>
        <a:p>
          <a:pPr algn="ctr"/>
          <a:r>
            <a:rPr lang="en-GB" sz="4000" b="1" dirty="0"/>
            <a:t>Refugee</a:t>
          </a:r>
          <a:endParaRPr lang="en-US" sz="4000" dirty="0"/>
        </a:p>
      </dgm:t>
    </dgm:pt>
    <dgm:pt modelId="{FCD171F5-65AF-41F7-9314-2E10E62313A7}" type="parTrans" cxnId="{C8F8DA94-76C9-4B6D-9EB2-CFC5EF051C8E}">
      <dgm:prSet/>
      <dgm:spPr/>
      <dgm:t>
        <a:bodyPr/>
        <a:lstStyle/>
        <a:p>
          <a:pPr algn="ctr"/>
          <a:endParaRPr lang="en-US" sz="4000"/>
        </a:p>
      </dgm:t>
    </dgm:pt>
    <dgm:pt modelId="{286949CF-8D7F-4B65-9DD8-D3AB9259DF43}" type="sibTrans" cxnId="{C8F8DA94-76C9-4B6D-9EB2-CFC5EF051C8E}">
      <dgm:prSet/>
      <dgm:spPr/>
      <dgm:t>
        <a:bodyPr/>
        <a:lstStyle/>
        <a:p>
          <a:pPr algn="ctr"/>
          <a:endParaRPr lang="en-US" sz="4000"/>
        </a:p>
      </dgm:t>
    </dgm:pt>
    <dgm:pt modelId="{7483025F-E33E-40EB-8623-CC2E8A4F1367}">
      <dgm:prSet custT="1"/>
      <dgm:spPr/>
      <dgm:t>
        <a:bodyPr/>
        <a:lstStyle/>
        <a:p>
          <a:pPr algn="ctr"/>
          <a:r>
            <a:rPr lang="en-US" sz="4000" b="1" dirty="0"/>
            <a:t>Right of Return</a:t>
          </a:r>
        </a:p>
      </dgm:t>
    </dgm:pt>
    <dgm:pt modelId="{78D59893-6C11-4A10-90D2-2E60A68F6DEE}" type="parTrans" cxnId="{10AA1B5D-2220-4AFD-9850-B9C75F6AD4AF}">
      <dgm:prSet/>
      <dgm:spPr/>
      <dgm:t>
        <a:bodyPr/>
        <a:lstStyle/>
        <a:p>
          <a:pPr algn="ctr"/>
          <a:endParaRPr lang="en-US" sz="4000"/>
        </a:p>
      </dgm:t>
    </dgm:pt>
    <dgm:pt modelId="{C57F4D79-48B9-41D8-AF79-E13D3E1A607B}" type="sibTrans" cxnId="{10AA1B5D-2220-4AFD-9850-B9C75F6AD4AF}">
      <dgm:prSet/>
      <dgm:spPr/>
      <dgm:t>
        <a:bodyPr/>
        <a:lstStyle/>
        <a:p>
          <a:pPr algn="ctr"/>
          <a:endParaRPr lang="en-US" sz="4000"/>
        </a:p>
      </dgm:t>
    </dgm:pt>
    <dgm:pt modelId="{863A971A-A8D9-49D9-8415-4AA902294AD4}">
      <dgm:prSet custT="1"/>
      <dgm:spPr/>
      <dgm:t>
        <a:bodyPr/>
        <a:lstStyle/>
        <a:p>
          <a:pPr algn="ctr"/>
          <a:r>
            <a:rPr lang="en-US" sz="4000" b="1" dirty="0"/>
            <a:t>Nakba</a:t>
          </a:r>
        </a:p>
      </dgm:t>
    </dgm:pt>
    <dgm:pt modelId="{BB6C07E5-8D3A-457B-A2DA-5275DFE36431}" type="parTrans" cxnId="{B3CE6DAC-29E5-498C-A79D-B4355296B935}">
      <dgm:prSet/>
      <dgm:spPr/>
      <dgm:t>
        <a:bodyPr/>
        <a:lstStyle/>
        <a:p>
          <a:pPr algn="ctr"/>
          <a:endParaRPr lang="en-US" sz="4000"/>
        </a:p>
      </dgm:t>
    </dgm:pt>
    <dgm:pt modelId="{DC5FAC8A-3BDA-4C6A-A3BD-BD25A7B166D8}" type="sibTrans" cxnId="{B3CE6DAC-29E5-498C-A79D-B4355296B935}">
      <dgm:prSet/>
      <dgm:spPr/>
      <dgm:t>
        <a:bodyPr/>
        <a:lstStyle/>
        <a:p>
          <a:pPr algn="ctr"/>
          <a:endParaRPr lang="en-US" sz="4000"/>
        </a:p>
      </dgm:t>
    </dgm:pt>
    <dgm:pt modelId="{ABE89C06-0D96-43F8-BC6B-114F003EC997}">
      <dgm:prSet custT="1"/>
      <dgm:spPr/>
      <dgm:t>
        <a:bodyPr/>
        <a:lstStyle/>
        <a:p>
          <a:pPr algn="ctr"/>
          <a:r>
            <a:rPr lang="en-GB" sz="4000" b="1" dirty="0"/>
            <a:t>UN Resolution 194</a:t>
          </a:r>
          <a:endParaRPr lang="en-US" sz="4000" dirty="0"/>
        </a:p>
      </dgm:t>
    </dgm:pt>
    <dgm:pt modelId="{682F21D4-39CE-4352-8929-288F7EB1AA75}" type="sibTrans" cxnId="{2273BC9A-5418-49D2-8914-F1EF8480E3BF}">
      <dgm:prSet/>
      <dgm:spPr/>
      <dgm:t>
        <a:bodyPr/>
        <a:lstStyle/>
        <a:p>
          <a:pPr algn="ctr"/>
          <a:endParaRPr lang="en-US" sz="4000"/>
        </a:p>
      </dgm:t>
    </dgm:pt>
    <dgm:pt modelId="{A3ABCB44-301A-4EF9-A86C-A2116416C760}" type="parTrans" cxnId="{2273BC9A-5418-49D2-8914-F1EF8480E3BF}">
      <dgm:prSet/>
      <dgm:spPr/>
      <dgm:t>
        <a:bodyPr/>
        <a:lstStyle/>
        <a:p>
          <a:pPr algn="ctr"/>
          <a:endParaRPr lang="en-US" sz="4000"/>
        </a:p>
      </dgm:t>
    </dgm:pt>
    <dgm:pt modelId="{FC1E416F-1164-3E4E-AAA4-3AEC286C0612}">
      <dgm:prSet custT="1"/>
      <dgm:spPr/>
      <dgm:t>
        <a:bodyPr/>
        <a:lstStyle/>
        <a:p>
          <a:pPr algn="ctr"/>
          <a:r>
            <a:rPr lang="en-GB" sz="4000" b="1" dirty="0"/>
            <a:t>Ethnic cleansing</a:t>
          </a:r>
          <a:endParaRPr lang="en-US" sz="4000" dirty="0"/>
        </a:p>
      </dgm:t>
    </dgm:pt>
    <dgm:pt modelId="{07E2B0AF-4C19-AD47-B2A2-41522D90966D}" type="parTrans" cxnId="{EAB359D7-2141-5245-865A-B5D701590AC1}">
      <dgm:prSet/>
      <dgm:spPr/>
      <dgm:t>
        <a:bodyPr/>
        <a:lstStyle/>
        <a:p>
          <a:pPr algn="ctr"/>
          <a:endParaRPr lang="en-GB" sz="4000"/>
        </a:p>
      </dgm:t>
    </dgm:pt>
    <dgm:pt modelId="{317FC932-2991-6742-8291-35643DA90DE1}" type="sibTrans" cxnId="{EAB359D7-2141-5245-865A-B5D701590AC1}">
      <dgm:prSet/>
      <dgm:spPr/>
      <dgm:t>
        <a:bodyPr/>
        <a:lstStyle/>
        <a:p>
          <a:pPr algn="ctr"/>
          <a:endParaRPr lang="en-GB" sz="4000"/>
        </a:p>
      </dgm:t>
    </dgm:pt>
    <dgm:pt modelId="{BA0CD1CA-EC56-F644-A39B-548A88C59085}" type="pres">
      <dgm:prSet presAssocID="{31C5A9AD-7F7F-475D-99C4-2C4F223B9A18}" presName="linear" presStyleCnt="0">
        <dgm:presLayoutVars>
          <dgm:animLvl val="lvl"/>
          <dgm:resizeHandles val="exact"/>
        </dgm:presLayoutVars>
      </dgm:prSet>
      <dgm:spPr/>
    </dgm:pt>
    <dgm:pt modelId="{254DFFA4-44D8-B54B-A27E-347037D4B6CD}" type="pres">
      <dgm:prSet presAssocID="{31C13457-5F40-4F65-A8D4-956B8E64F68F}" presName="parentText" presStyleLbl="node1" presStyleIdx="0" presStyleCnt="5" custScaleY="53156" custLinFactY="30191" custLinFactNeighborY="100000">
        <dgm:presLayoutVars>
          <dgm:chMax val="0"/>
          <dgm:bulletEnabled val="1"/>
        </dgm:presLayoutVars>
      </dgm:prSet>
      <dgm:spPr/>
    </dgm:pt>
    <dgm:pt modelId="{5A652570-0ED4-664A-ADBC-9DB91B24D855}" type="pres">
      <dgm:prSet presAssocID="{286949CF-8D7F-4B65-9DD8-D3AB9259DF43}" presName="spacer" presStyleCnt="0"/>
      <dgm:spPr/>
    </dgm:pt>
    <dgm:pt modelId="{BF69C976-B183-6C4B-BBDC-A59074D2D5AB}" type="pres">
      <dgm:prSet presAssocID="{FC1E416F-1164-3E4E-AAA4-3AEC286C0612}" presName="parentText" presStyleLbl="node1" presStyleIdx="1" presStyleCnt="5" custScaleY="54612" custLinFactY="27680" custLinFactNeighborY="100000">
        <dgm:presLayoutVars>
          <dgm:chMax val="0"/>
          <dgm:bulletEnabled val="1"/>
        </dgm:presLayoutVars>
      </dgm:prSet>
      <dgm:spPr/>
    </dgm:pt>
    <dgm:pt modelId="{2395A51F-9B3E-214B-9157-7CEA4CB91FAB}" type="pres">
      <dgm:prSet presAssocID="{317FC932-2991-6742-8291-35643DA90DE1}" presName="spacer" presStyleCnt="0"/>
      <dgm:spPr/>
    </dgm:pt>
    <dgm:pt modelId="{CF3742CF-839F-9D4C-B183-87CE80565FF9}" type="pres">
      <dgm:prSet presAssocID="{7483025F-E33E-40EB-8623-CC2E8A4F1367}" presName="parentText" presStyleLbl="node1" presStyleIdx="2" presStyleCnt="5" custScaleY="59984" custLinFactY="27481" custLinFactNeighborY="100000">
        <dgm:presLayoutVars>
          <dgm:chMax val="0"/>
          <dgm:bulletEnabled val="1"/>
        </dgm:presLayoutVars>
      </dgm:prSet>
      <dgm:spPr/>
    </dgm:pt>
    <dgm:pt modelId="{A7406355-F6EC-E048-817E-1BA28C869140}" type="pres">
      <dgm:prSet presAssocID="{C57F4D79-48B9-41D8-AF79-E13D3E1A607B}" presName="spacer" presStyleCnt="0"/>
      <dgm:spPr/>
    </dgm:pt>
    <dgm:pt modelId="{ADA142B6-7805-5B48-8B2E-4B35D3CE1AE7}" type="pres">
      <dgm:prSet presAssocID="{863A971A-A8D9-49D9-8415-4AA902294AD4}" presName="parentText" presStyleLbl="node1" presStyleIdx="3" presStyleCnt="5" custScaleY="57605" custLinFactY="25254" custLinFactNeighborY="100000">
        <dgm:presLayoutVars>
          <dgm:chMax val="0"/>
          <dgm:bulletEnabled val="1"/>
        </dgm:presLayoutVars>
      </dgm:prSet>
      <dgm:spPr/>
    </dgm:pt>
    <dgm:pt modelId="{1CE216DF-C6B9-5540-8B83-F63D0E8F77C2}" type="pres">
      <dgm:prSet presAssocID="{DC5FAC8A-3BDA-4C6A-A3BD-BD25A7B166D8}" presName="spacer" presStyleCnt="0"/>
      <dgm:spPr/>
    </dgm:pt>
    <dgm:pt modelId="{9BF26BCC-F0C8-1341-8745-72F0C0EDAAAC}" type="pres">
      <dgm:prSet presAssocID="{ABE89C06-0D96-43F8-BC6B-114F003EC997}" presName="parentText" presStyleLbl="node1" presStyleIdx="4" presStyleCnt="5" custScaleY="66275" custLinFactY="23144" custLinFactNeighborX="20" custLinFactNeighborY="100000">
        <dgm:presLayoutVars>
          <dgm:chMax val="0"/>
          <dgm:bulletEnabled val="1"/>
        </dgm:presLayoutVars>
      </dgm:prSet>
      <dgm:spPr/>
    </dgm:pt>
  </dgm:ptLst>
  <dgm:cxnLst>
    <dgm:cxn modelId="{1FCCC70B-8B8A-5947-94B0-66FB43B36F83}" type="presOf" srcId="{FC1E416F-1164-3E4E-AAA4-3AEC286C0612}" destId="{BF69C976-B183-6C4B-BBDC-A59074D2D5AB}" srcOrd="0" destOrd="0" presId="urn:microsoft.com/office/officeart/2005/8/layout/vList2"/>
    <dgm:cxn modelId="{35DD411E-674D-ED4F-A000-356EA230F675}" type="presOf" srcId="{ABE89C06-0D96-43F8-BC6B-114F003EC997}" destId="{9BF26BCC-F0C8-1341-8745-72F0C0EDAAAC}" srcOrd="0" destOrd="0" presId="urn:microsoft.com/office/officeart/2005/8/layout/vList2"/>
    <dgm:cxn modelId="{1F5DBA3E-AA82-9C4A-911C-A510E25933B9}" type="presOf" srcId="{31C13457-5F40-4F65-A8D4-956B8E64F68F}" destId="{254DFFA4-44D8-B54B-A27E-347037D4B6CD}" srcOrd="0" destOrd="0" presId="urn:microsoft.com/office/officeart/2005/8/layout/vList2"/>
    <dgm:cxn modelId="{21E9BA51-F770-DB4D-AE8C-C4909EE6BBC2}" type="presOf" srcId="{31C5A9AD-7F7F-475D-99C4-2C4F223B9A18}" destId="{BA0CD1CA-EC56-F644-A39B-548A88C59085}" srcOrd="0" destOrd="0" presId="urn:microsoft.com/office/officeart/2005/8/layout/vList2"/>
    <dgm:cxn modelId="{10AA1B5D-2220-4AFD-9850-B9C75F6AD4AF}" srcId="{31C5A9AD-7F7F-475D-99C4-2C4F223B9A18}" destId="{7483025F-E33E-40EB-8623-CC2E8A4F1367}" srcOrd="2" destOrd="0" parTransId="{78D59893-6C11-4A10-90D2-2E60A68F6DEE}" sibTransId="{C57F4D79-48B9-41D8-AF79-E13D3E1A607B}"/>
    <dgm:cxn modelId="{E9CC3C8C-46D7-644C-8326-C05F2D375FA9}" type="presOf" srcId="{863A971A-A8D9-49D9-8415-4AA902294AD4}" destId="{ADA142B6-7805-5B48-8B2E-4B35D3CE1AE7}" srcOrd="0" destOrd="0" presId="urn:microsoft.com/office/officeart/2005/8/layout/vList2"/>
    <dgm:cxn modelId="{C8F8DA94-76C9-4B6D-9EB2-CFC5EF051C8E}" srcId="{31C5A9AD-7F7F-475D-99C4-2C4F223B9A18}" destId="{31C13457-5F40-4F65-A8D4-956B8E64F68F}" srcOrd="0" destOrd="0" parTransId="{FCD171F5-65AF-41F7-9314-2E10E62313A7}" sibTransId="{286949CF-8D7F-4B65-9DD8-D3AB9259DF43}"/>
    <dgm:cxn modelId="{2273BC9A-5418-49D2-8914-F1EF8480E3BF}" srcId="{31C5A9AD-7F7F-475D-99C4-2C4F223B9A18}" destId="{ABE89C06-0D96-43F8-BC6B-114F003EC997}" srcOrd="4" destOrd="0" parTransId="{A3ABCB44-301A-4EF9-A86C-A2116416C760}" sibTransId="{682F21D4-39CE-4352-8929-288F7EB1AA75}"/>
    <dgm:cxn modelId="{3E8D889C-235E-A94D-A6B0-52077CEC8FDF}" type="presOf" srcId="{7483025F-E33E-40EB-8623-CC2E8A4F1367}" destId="{CF3742CF-839F-9D4C-B183-87CE80565FF9}" srcOrd="0" destOrd="0" presId="urn:microsoft.com/office/officeart/2005/8/layout/vList2"/>
    <dgm:cxn modelId="{B3CE6DAC-29E5-498C-A79D-B4355296B935}" srcId="{31C5A9AD-7F7F-475D-99C4-2C4F223B9A18}" destId="{863A971A-A8D9-49D9-8415-4AA902294AD4}" srcOrd="3" destOrd="0" parTransId="{BB6C07E5-8D3A-457B-A2DA-5275DFE36431}" sibTransId="{DC5FAC8A-3BDA-4C6A-A3BD-BD25A7B166D8}"/>
    <dgm:cxn modelId="{EAB359D7-2141-5245-865A-B5D701590AC1}" srcId="{31C5A9AD-7F7F-475D-99C4-2C4F223B9A18}" destId="{FC1E416F-1164-3E4E-AAA4-3AEC286C0612}" srcOrd="1" destOrd="0" parTransId="{07E2B0AF-4C19-AD47-B2A2-41522D90966D}" sibTransId="{317FC932-2991-6742-8291-35643DA90DE1}"/>
    <dgm:cxn modelId="{CF33CC1F-46EF-EF48-8B3C-98C596C7121B}" type="presParOf" srcId="{BA0CD1CA-EC56-F644-A39B-548A88C59085}" destId="{254DFFA4-44D8-B54B-A27E-347037D4B6CD}" srcOrd="0" destOrd="0" presId="urn:microsoft.com/office/officeart/2005/8/layout/vList2"/>
    <dgm:cxn modelId="{2AF001CB-0628-8746-9A46-22DD98F887FC}" type="presParOf" srcId="{BA0CD1CA-EC56-F644-A39B-548A88C59085}" destId="{5A652570-0ED4-664A-ADBC-9DB91B24D855}" srcOrd="1" destOrd="0" presId="urn:microsoft.com/office/officeart/2005/8/layout/vList2"/>
    <dgm:cxn modelId="{2E10DE9D-7072-1648-A216-1D30DFE9371B}" type="presParOf" srcId="{BA0CD1CA-EC56-F644-A39B-548A88C59085}" destId="{BF69C976-B183-6C4B-BBDC-A59074D2D5AB}" srcOrd="2" destOrd="0" presId="urn:microsoft.com/office/officeart/2005/8/layout/vList2"/>
    <dgm:cxn modelId="{3E403900-ADB1-3143-BA97-3750428073A5}" type="presParOf" srcId="{BA0CD1CA-EC56-F644-A39B-548A88C59085}" destId="{2395A51F-9B3E-214B-9157-7CEA4CB91FAB}" srcOrd="3" destOrd="0" presId="urn:microsoft.com/office/officeart/2005/8/layout/vList2"/>
    <dgm:cxn modelId="{43C18609-209A-DE46-8DC7-A713F25298F9}" type="presParOf" srcId="{BA0CD1CA-EC56-F644-A39B-548A88C59085}" destId="{CF3742CF-839F-9D4C-B183-87CE80565FF9}" srcOrd="4" destOrd="0" presId="urn:microsoft.com/office/officeart/2005/8/layout/vList2"/>
    <dgm:cxn modelId="{6BA058A4-64E4-944B-9170-55963B82A28E}" type="presParOf" srcId="{BA0CD1CA-EC56-F644-A39B-548A88C59085}" destId="{A7406355-F6EC-E048-817E-1BA28C869140}" srcOrd="5" destOrd="0" presId="urn:microsoft.com/office/officeart/2005/8/layout/vList2"/>
    <dgm:cxn modelId="{20A6C803-CB99-D943-A006-AD2E5DE31045}" type="presParOf" srcId="{BA0CD1CA-EC56-F644-A39B-548A88C59085}" destId="{ADA142B6-7805-5B48-8B2E-4B35D3CE1AE7}" srcOrd="6" destOrd="0" presId="urn:microsoft.com/office/officeart/2005/8/layout/vList2"/>
    <dgm:cxn modelId="{06EFA9F8-3BC1-7743-8EB8-14ED2AC73EA2}" type="presParOf" srcId="{BA0CD1CA-EC56-F644-A39B-548A88C59085}" destId="{1CE216DF-C6B9-5540-8B83-F63D0E8F77C2}" srcOrd="7" destOrd="0" presId="urn:microsoft.com/office/officeart/2005/8/layout/vList2"/>
    <dgm:cxn modelId="{7D194E57-E6D8-0C41-AB0B-D9F09212F509}" type="presParOf" srcId="{BA0CD1CA-EC56-F644-A39B-548A88C59085}" destId="{9BF26BCC-F0C8-1341-8745-72F0C0EDAAAC}"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1C5A9AD-7F7F-475D-99C4-2C4F223B9A18}"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31C13457-5F40-4F65-A8D4-956B8E64F68F}">
      <dgm:prSet custT="1"/>
      <dgm:spPr/>
      <dgm:t>
        <a:bodyPr/>
        <a:lstStyle/>
        <a:p>
          <a:pPr algn="ctr"/>
          <a:r>
            <a:rPr lang="en-GB" sz="2000" b="1" dirty="0"/>
            <a:t>Refugee: </a:t>
          </a:r>
          <a:r>
            <a:rPr lang="en-GB" sz="2000" dirty="0"/>
            <a:t>someone who cannot or will not return home due to well-founded fear of persecution</a:t>
          </a:r>
          <a:endParaRPr lang="en-US" sz="2000" dirty="0"/>
        </a:p>
      </dgm:t>
    </dgm:pt>
    <dgm:pt modelId="{FCD171F5-65AF-41F7-9314-2E10E62313A7}" type="parTrans" cxnId="{C8F8DA94-76C9-4B6D-9EB2-CFC5EF051C8E}">
      <dgm:prSet/>
      <dgm:spPr/>
      <dgm:t>
        <a:bodyPr/>
        <a:lstStyle/>
        <a:p>
          <a:pPr algn="ctr"/>
          <a:endParaRPr lang="en-US" sz="2000"/>
        </a:p>
      </dgm:t>
    </dgm:pt>
    <dgm:pt modelId="{286949CF-8D7F-4B65-9DD8-D3AB9259DF43}" type="sibTrans" cxnId="{C8F8DA94-76C9-4B6D-9EB2-CFC5EF051C8E}">
      <dgm:prSet/>
      <dgm:spPr/>
      <dgm:t>
        <a:bodyPr/>
        <a:lstStyle/>
        <a:p>
          <a:pPr algn="ctr"/>
          <a:endParaRPr lang="en-US" sz="2000"/>
        </a:p>
      </dgm:t>
    </dgm:pt>
    <dgm:pt modelId="{7483025F-E33E-40EB-8623-CC2E8A4F1367}">
      <dgm:prSet custT="1"/>
      <dgm:spPr/>
      <dgm:t>
        <a:bodyPr/>
        <a:lstStyle/>
        <a:p>
          <a:pPr algn="ctr"/>
          <a:r>
            <a:rPr lang="en-GB" sz="2000" b="1" dirty="0"/>
            <a:t>Right of Return: </a:t>
          </a:r>
          <a:r>
            <a:rPr lang="en-GB" sz="2000" dirty="0"/>
            <a:t>a principle in international law which guarantees everyone’s right to return to their country</a:t>
          </a:r>
          <a:endParaRPr lang="en-US" sz="2000" dirty="0"/>
        </a:p>
      </dgm:t>
    </dgm:pt>
    <dgm:pt modelId="{78D59893-6C11-4A10-90D2-2E60A68F6DEE}" type="parTrans" cxnId="{10AA1B5D-2220-4AFD-9850-B9C75F6AD4AF}">
      <dgm:prSet/>
      <dgm:spPr/>
      <dgm:t>
        <a:bodyPr/>
        <a:lstStyle/>
        <a:p>
          <a:pPr algn="ctr"/>
          <a:endParaRPr lang="en-US" sz="2000"/>
        </a:p>
      </dgm:t>
    </dgm:pt>
    <dgm:pt modelId="{C57F4D79-48B9-41D8-AF79-E13D3E1A607B}" type="sibTrans" cxnId="{10AA1B5D-2220-4AFD-9850-B9C75F6AD4AF}">
      <dgm:prSet/>
      <dgm:spPr/>
      <dgm:t>
        <a:bodyPr/>
        <a:lstStyle/>
        <a:p>
          <a:pPr algn="ctr"/>
          <a:endParaRPr lang="en-US" sz="2000"/>
        </a:p>
      </dgm:t>
    </dgm:pt>
    <dgm:pt modelId="{863A971A-A8D9-49D9-8415-4AA902294AD4}">
      <dgm:prSet custT="1"/>
      <dgm:spPr/>
      <dgm:t>
        <a:bodyPr/>
        <a:lstStyle/>
        <a:p>
          <a:pPr algn="ctr"/>
          <a:r>
            <a:rPr lang="en-GB" sz="2000" b="1" dirty="0"/>
            <a:t>Nakba: </a:t>
          </a:r>
          <a:r>
            <a:rPr lang="en-GB" sz="2000" dirty="0"/>
            <a:t>Arabic for “catastrophe”, when 750,000 Palestinians (half of the Palestinian population) were forced to leave their homes and became refugees in 1948 – this is an example of </a:t>
          </a:r>
          <a:r>
            <a:rPr lang="en-GB" sz="2000" b="1" dirty="0"/>
            <a:t>ethnic cleansing</a:t>
          </a:r>
          <a:endParaRPr lang="en-US" sz="2000" b="1" dirty="0"/>
        </a:p>
      </dgm:t>
    </dgm:pt>
    <dgm:pt modelId="{BB6C07E5-8D3A-457B-A2DA-5275DFE36431}" type="parTrans" cxnId="{B3CE6DAC-29E5-498C-A79D-B4355296B935}">
      <dgm:prSet/>
      <dgm:spPr/>
      <dgm:t>
        <a:bodyPr/>
        <a:lstStyle/>
        <a:p>
          <a:pPr algn="ctr"/>
          <a:endParaRPr lang="en-US" sz="2000"/>
        </a:p>
      </dgm:t>
    </dgm:pt>
    <dgm:pt modelId="{DC5FAC8A-3BDA-4C6A-A3BD-BD25A7B166D8}" type="sibTrans" cxnId="{B3CE6DAC-29E5-498C-A79D-B4355296B935}">
      <dgm:prSet/>
      <dgm:spPr/>
      <dgm:t>
        <a:bodyPr/>
        <a:lstStyle/>
        <a:p>
          <a:pPr algn="ctr"/>
          <a:endParaRPr lang="en-US" sz="2000"/>
        </a:p>
      </dgm:t>
    </dgm:pt>
    <dgm:pt modelId="{ABE89C06-0D96-43F8-BC6B-114F003EC997}">
      <dgm:prSet custT="1"/>
      <dgm:spPr/>
      <dgm:t>
        <a:bodyPr/>
        <a:lstStyle/>
        <a:p>
          <a:pPr algn="ctr"/>
          <a:r>
            <a:rPr lang="en-GB" sz="2000" b="1" dirty="0"/>
            <a:t>UN Resolution 194: </a:t>
          </a:r>
          <a:r>
            <a:rPr lang="en-GB" sz="2000" dirty="0"/>
            <a:t>a resolution adopted by the United Nations in 1948 which stated that Palestinian refugees should be able to return to their homes or be financially compensated</a:t>
          </a:r>
          <a:endParaRPr lang="en-US" sz="2000" dirty="0"/>
        </a:p>
      </dgm:t>
    </dgm:pt>
    <dgm:pt modelId="{682F21D4-39CE-4352-8929-288F7EB1AA75}" type="sibTrans" cxnId="{2273BC9A-5418-49D2-8914-F1EF8480E3BF}">
      <dgm:prSet/>
      <dgm:spPr/>
      <dgm:t>
        <a:bodyPr/>
        <a:lstStyle/>
        <a:p>
          <a:pPr algn="ctr"/>
          <a:endParaRPr lang="en-US" sz="2000"/>
        </a:p>
      </dgm:t>
    </dgm:pt>
    <dgm:pt modelId="{A3ABCB44-301A-4EF9-A86C-A2116416C760}" type="parTrans" cxnId="{2273BC9A-5418-49D2-8914-F1EF8480E3BF}">
      <dgm:prSet/>
      <dgm:spPr/>
      <dgm:t>
        <a:bodyPr/>
        <a:lstStyle/>
        <a:p>
          <a:pPr algn="ctr"/>
          <a:endParaRPr lang="en-US" sz="2000"/>
        </a:p>
      </dgm:t>
    </dgm:pt>
    <dgm:pt modelId="{FC1E416F-1164-3E4E-AAA4-3AEC286C0612}">
      <dgm:prSet custT="1"/>
      <dgm:spPr/>
      <dgm:t>
        <a:bodyPr/>
        <a:lstStyle/>
        <a:p>
          <a:pPr algn="ctr"/>
          <a:r>
            <a:rPr lang="en-GB" sz="2000" b="1" dirty="0"/>
            <a:t>Ethnic cleansing: t</a:t>
          </a:r>
          <a:r>
            <a:rPr lang="en-GB" sz="2000" b="0" i="0" dirty="0"/>
            <a:t>he systematic forced removal of an ethnic, racial or religious group from a particular area</a:t>
          </a:r>
          <a:endParaRPr lang="en-US" sz="2000" dirty="0"/>
        </a:p>
      </dgm:t>
    </dgm:pt>
    <dgm:pt modelId="{07E2B0AF-4C19-AD47-B2A2-41522D90966D}" type="parTrans" cxnId="{EAB359D7-2141-5245-865A-B5D701590AC1}">
      <dgm:prSet/>
      <dgm:spPr/>
      <dgm:t>
        <a:bodyPr/>
        <a:lstStyle/>
        <a:p>
          <a:pPr algn="ctr"/>
          <a:endParaRPr lang="en-GB" sz="2000"/>
        </a:p>
      </dgm:t>
    </dgm:pt>
    <dgm:pt modelId="{317FC932-2991-6742-8291-35643DA90DE1}" type="sibTrans" cxnId="{EAB359D7-2141-5245-865A-B5D701590AC1}">
      <dgm:prSet/>
      <dgm:spPr/>
      <dgm:t>
        <a:bodyPr/>
        <a:lstStyle/>
        <a:p>
          <a:pPr algn="ctr"/>
          <a:endParaRPr lang="en-GB" sz="2000"/>
        </a:p>
      </dgm:t>
    </dgm:pt>
    <dgm:pt modelId="{BA0CD1CA-EC56-F644-A39B-548A88C59085}" type="pres">
      <dgm:prSet presAssocID="{31C5A9AD-7F7F-475D-99C4-2C4F223B9A18}" presName="linear" presStyleCnt="0">
        <dgm:presLayoutVars>
          <dgm:animLvl val="lvl"/>
          <dgm:resizeHandles val="exact"/>
        </dgm:presLayoutVars>
      </dgm:prSet>
      <dgm:spPr/>
    </dgm:pt>
    <dgm:pt modelId="{254DFFA4-44D8-B54B-A27E-347037D4B6CD}" type="pres">
      <dgm:prSet presAssocID="{31C13457-5F40-4F65-A8D4-956B8E64F68F}" presName="parentText" presStyleLbl="node1" presStyleIdx="0" presStyleCnt="5" custScaleY="75954" custLinFactY="12493" custLinFactNeighborY="100000">
        <dgm:presLayoutVars>
          <dgm:chMax val="0"/>
          <dgm:bulletEnabled val="1"/>
        </dgm:presLayoutVars>
      </dgm:prSet>
      <dgm:spPr/>
    </dgm:pt>
    <dgm:pt modelId="{5A652570-0ED4-664A-ADBC-9DB91B24D855}" type="pres">
      <dgm:prSet presAssocID="{286949CF-8D7F-4B65-9DD8-D3AB9259DF43}" presName="spacer" presStyleCnt="0"/>
      <dgm:spPr/>
    </dgm:pt>
    <dgm:pt modelId="{BF69C976-B183-6C4B-BBDC-A59074D2D5AB}" type="pres">
      <dgm:prSet presAssocID="{FC1E416F-1164-3E4E-AAA4-3AEC286C0612}" presName="parentText" presStyleLbl="node1" presStyleIdx="1" presStyleCnt="5" custScaleY="74020" custLinFactY="12194" custLinFactNeighborY="100000">
        <dgm:presLayoutVars>
          <dgm:chMax val="0"/>
          <dgm:bulletEnabled val="1"/>
        </dgm:presLayoutVars>
      </dgm:prSet>
      <dgm:spPr/>
    </dgm:pt>
    <dgm:pt modelId="{2395A51F-9B3E-214B-9157-7CEA4CB91FAB}" type="pres">
      <dgm:prSet presAssocID="{317FC932-2991-6742-8291-35643DA90DE1}" presName="spacer" presStyleCnt="0"/>
      <dgm:spPr/>
    </dgm:pt>
    <dgm:pt modelId="{CF3742CF-839F-9D4C-B183-87CE80565FF9}" type="pres">
      <dgm:prSet presAssocID="{7483025F-E33E-40EB-8623-CC2E8A4F1367}" presName="parentText" presStyleLbl="node1" presStyleIdx="2" presStyleCnt="5" custScaleY="59984" custLinFactY="11995" custLinFactNeighborY="100000">
        <dgm:presLayoutVars>
          <dgm:chMax val="0"/>
          <dgm:bulletEnabled val="1"/>
        </dgm:presLayoutVars>
      </dgm:prSet>
      <dgm:spPr/>
    </dgm:pt>
    <dgm:pt modelId="{A7406355-F6EC-E048-817E-1BA28C869140}" type="pres">
      <dgm:prSet presAssocID="{C57F4D79-48B9-41D8-AF79-E13D3E1A607B}" presName="spacer" presStyleCnt="0"/>
      <dgm:spPr/>
    </dgm:pt>
    <dgm:pt modelId="{ADA142B6-7805-5B48-8B2E-4B35D3CE1AE7}" type="pres">
      <dgm:prSet presAssocID="{863A971A-A8D9-49D9-8415-4AA902294AD4}" presName="parentText" presStyleLbl="node1" presStyleIdx="3" presStyleCnt="5" custScaleY="79785" custLinFactY="11981" custLinFactNeighborY="100000">
        <dgm:presLayoutVars>
          <dgm:chMax val="0"/>
          <dgm:bulletEnabled val="1"/>
        </dgm:presLayoutVars>
      </dgm:prSet>
      <dgm:spPr/>
    </dgm:pt>
    <dgm:pt modelId="{1CE216DF-C6B9-5540-8B83-F63D0E8F77C2}" type="pres">
      <dgm:prSet presAssocID="{DC5FAC8A-3BDA-4C6A-A3BD-BD25A7B166D8}" presName="spacer" presStyleCnt="0"/>
      <dgm:spPr/>
    </dgm:pt>
    <dgm:pt modelId="{9BF26BCC-F0C8-1341-8745-72F0C0EDAAAC}" type="pres">
      <dgm:prSet presAssocID="{ABE89C06-0D96-43F8-BC6B-114F003EC997}" presName="parentText" presStyleLbl="node1" presStyleIdx="4" presStyleCnt="5" custScaleY="66275" custLinFactY="23144" custLinFactNeighborX="20" custLinFactNeighborY="100000">
        <dgm:presLayoutVars>
          <dgm:chMax val="0"/>
          <dgm:bulletEnabled val="1"/>
        </dgm:presLayoutVars>
      </dgm:prSet>
      <dgm:spPr/>
    </dgm:pt>
  </dgm:ptLst>
  <dgm:cxnLst>
    <dgm:cxn modelId="{1FCCC70B-8B8A-5947-94B0-66FB43B36F83}" type="presOf" srcId="{FC1E416F-1164-3E4E-AAA4-3AEC286C0612}" destId="{BF69C976-B183-6C4B-BBDC-A59074D2D5AB}" srcOrd="0" destOrd="0" presId="urn:microsoft.com/office/officeart/2005/8/layout/vList2"/>
    <dgm:cxn modelId="{35DD411E-674D-ED4F-A000-356EA230F675}" type="presOf" srcId="{ABE89C06-0D96-43F8-BC6B-114F003EC997}" destId="{9BF26BCC-F0C8-1341-8745-72F0C0EDAAAC}" srcOrd="0" destOrd="0" presId="urn:microsoft.com/office/officeart/2005/8/layout/vList2"/>
    <dgm:cxn modelId="{1F5DBA3E-AA82-9C4A-911C-A510E25933B9}" type="presOf" srcId="{31C13457-5F40-4F65-A8D4-956B8E64F68F}" destId="{254DFFA4-44D8-B54B-A27E-347037D4B6CD}" srcOrd="0" destOrd="0" presId="urn:microsoft.com/office/officeart/2005/8/layout/vList2"/>
    <dgm:cxn modelId="{21E9BA51-F770-DB4D-AE8C-C4909EE6BBC2}" type="presOf" srcId="{31C5A9AD-7F7F-475D-99C4-2C4F223B9A18}" destId="{BA0CD1CA-EC56-F644-A39B-548A88C59085}" srcOrd="0" destOrd="0" presId="urn:microsoft.com/office/officeart/2005/8/layout/vList2"/>
    <dgm:cxn modelId="{10AA1B5D-2220-4AFD-9850-B9C75F6AD4AF}" srcId="{31C5A9AD-7F7F-475D-99C4-2C4F223B9A18}" destId="{7483025F-E33E-40EB-8623-CC2E8A4F1367}" srcOrd="2" destOrd="0" parTransId="{78D59893-6C11-4A10-90D2-2E60A68F6DEE}" sibTransId="{C57F4D79-48B9-41D8-AF79-E13D3E1A607B}"/>
    <dgm:cxn modelId="{E9CC3C8C-46D7-644C-8326-C05F2D375FA9}" type="presOf" srcId="{863A971A-A8D9-49D9-8415-4AA902294AD4}" destId="{ADA142B6-7805-5B48-8B2E-4B35D3CE1AE7}" srcOrd="0" destOrd="0" presId="urn:microsoft.com/office/officeart/2005/8/layout/vList2"/>
    <dgm:cxn modelId="{C8F8DA94-76C9-4B6D-9EB2-CFC5EF051C8E}" srcId="{31C5A9AD-7F7F-475D-99C4-2C4F223B9A18}" destId="{31C13457-5F40-4F65-A8D4-956B8E64F68F}" srcOrd="0" destOrd="0" parTransId="{FCD171F5-65AF-41F7-9314-2E10E62313A7}" sibTransId="{286949CF-8D7F-4B65-9DD8-D3AB9259DF43}"/>
    <dgm:cxn modelId="{2273BC9A-5418-49D2-8914-F1EF8480E3BF}" srcId="{31C5A9AD-7F7F-475D-99C4-2C4F223B9A18}" destId="{ABE89C06-0D96-43F8-BC6B-114F003EC997}" srcOrd="4" destOrd="0" parTransId="{A3ABCB44-301A-4EF9-A86C-A2116416C760}" sibTransId="{682F21D4-39CE-4352-8929-288F7EB1AA75}"/>
    <dgm:cxn modelId="{3E8D889C-235E-A94D-A6B0-52077CEC8FDF}" type="presOf" srcId="{7483025F-E33E-40EB-8623-CC2E8A4F1367}" destId="{CF3742CF-839F-9D4C-B183-87CE80565FF9}" srcOrd="0" destOrd="0" presId="urn:microsoft.com/office/officeart/2005/8/layout/vList2"/>
    <dgm:cxn modelId="{B3CE6DAC-29E5-498C-A79D-B4355296B935}" srcId="{31C5A9AD-7F7F-475D-99C4-2C4F223B9A18}" destId="{863A971A-A8D9-49D9-8415-4AA902294AD4}" srcOrd="3" destOrd="0" parTransId="{BB6C07E5-8D3A-457B-A2DA-5275DFE36431}" sibTransId="{DC5FAC8A-3BDA-4C6A-A3BD-BD25A7B166D8}"/>
    <dgm:cxn modelId="{EAB359D7-2141-5245-865A-B5D701590AC1}" srcId="{31C5A9AD-7F7F-475D-99C4-2C4F223B9A18}" destId="{FC1E416F-1164-3E4E-AAA4-3AEC286C0612}" srcOrd="1" destOrd="0" parTransId="{07E2B0AF-4C19-AD47-B2A2-41522D90966D}" sibTransId="{317FC932-2991-6742-8291-35643DA90DE1}"/>
    <dgm:cxn modelId="{CF33CC1F-46EF-EF48-8B3C-98C596C7121B}" type="presParOf" srcId="{BA0CD1CA-EC56-F644-A39B-548A88C59085}" destId="{254DFFA4-44D8-B54B-A27E-347037D4B6CD}" srcOrd="0" destOrd="0" presId="urn:microsoft.com/office/officeart/2005/8/layout/vList2"/>
    <dgm:cxn modelId="{2AF001CB-0628-8746-9A46-22DD98F887FC}" type="presParOf" srcId="{BA0CD1CA-EC56-F644-A39B-548A88C59085}" destId="{5A652570-0ED4-664A-ADBC-9DB91B24D855}" srcOrd="1" destOrd="0" presId="urn:microsoft.com/office/officeart/2005/8/layout/vList2"/>
    <dgm:cxn modelId="{2E10DE9D-7072-1648-A216-1D30DFE9371B}" type="presParOf" srcId="{BA0CD1CA-EC56-F644-A39B-548A88C59085}" destId="{BF69C976-B183-6C4B-BBDC-A59074D2D5AB}" srcOrd="2" destOrd="0" presId="urn:microsoft.com/office/officeart/2005/8/layout/vList2"/>
    <dgm:cxn modelId="{3E403900-ADB1-3143-BA97-3750428073A5}" type="presParOf" srcId="{BA0CD1CA-EC56-F644-A39B-548A88C59085}" destId="{2395A51F-9B3E-214B-9157-7CEA4CB91FAB}" srcOrd="3" destOrd="0" presId="urn:microsoft.com/office/officeart/2005/8/layout/vList2"/>
    <dgm:cxn modelId="{43C18609-209A-DE46-8DC7-A713F25298F9}" type="presParOf" srcId="{BA0CD1CA-EC56-F644-A39B-548A88C59085}" destId="{CF3742CF-839F-9D4C-B183-87CE80565FF9}" srcOrd="4" destOrd="0" presId="urn:microsoft.com/office/officeart/2005/8/layout/vList2"/>
    <dgm:cxn modelId="{6BA058A4-64E4-944B-9170-55963B82A28E}" type="presParOf" srcId="{BA0CD1CA-EC56-F644-A39B-548A88C59085}" destId="{A7406355-F6EC-E048-817E-1BA28C869140}" srcOrd="5" destOrd="0" presId="urn:microsoft.com/office/officeart/2005/8/layout/vList2"/>
    <dgm:cxn modelId="{20A6C803-CB99-D943-A006-AD2E5DE31045}" type="presParOf" srcId="{BA0CD1CA-EC56-F644-A39B-548A88C59085}" destId="{ADA142B6-7805-5B48-8B2E-4B35D3CE1AE7}" srcOrd="6" destOrd="0" presId="urn:microsoft.com/office/officeart/2005/8/layout/vList2"/>
    <dgm:cxn modelId="{06EFA9F8-3BC1-7743-8EB8-14ED2AC73EA2}" type="presParOf" srcId="{BA0CD1CA-EC56-F644-A39B-548A88C59085}" destId="{1CE216DF-C6B9-5540-8B83-F63D0E8F77C2}" srcOrd="7" destOrd="0" presId="urn:microsoft.com/office/officeart/2005/8/layout/vList2"/>
    <dgm:cxn modelId="{7D194E57-E6D8-0C41-AB0B-D9F09212F509}" type="presParOf" srcId="{BA0CD1CA-EC56-F644-A39B-548A88C59085}" destId="{9BF26BCC-F0C8-1341-8745-72F0C0EDAAAC}"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D5629F-BB98-4EE6-911C-238BD4AD907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4638016D-7A72-46DD-919D-EF76D924AEFD}">
      <dgm:prSet custT="1"/>
      <dgm:spPr>
        <a:solidFill>
          <a:schemeClr val="accent1"/>
        </a:solidFill>
      </dgm:spPr>
      <dgm:t>
        <a:bodyPr/>
        <a:lstStyle/>
        <a:p>
          <a:pPr algn="ctr"/>
          <a:r>
            <a:rPr lang="en-GB" sz="2800" b="1" dirty="0"/>
            <a:t>World War Two</a:t>
          </a:r>
          <a:endParaRPr lang="en-US" sz="2800" b="1" dirty="0"/>
        </a:p>
      </dgm:t>
    </dgm:pt>
    <dgm:pt modelId="{30266EEA-DBC0-4980-91BD-EADA429150DB}" type="parTrans" cxnId="{84646104-9310-43EA-9201-68AC1F7C70A3}">
      <dgm:prSet/>
      <dgm:spPr/>
      <dgm:t>
        <a:bodyPr/>
        <a:lstStyle/>
        <a:p>
          <a:pPr algn="ctr"/>
          <a:endParaRPr lang="en-US" sz="1800" b="1"/>
        </a:p>
      </dgm:t>
    </dgm:pt>
    <dgm:pt modelId="{B559580F-079B-46FD-B55A-7424AEEBBD73}" type="sibTrans" cxnId="{84646104-9310-43EA-9201-68AC1F7C70A3}">
      <dgm:prSet/>
      <dgm:spPr/>
      <dgm:t>
        <a:bodyPr/>
        <a:lstStyle/>
        <a:p>
          <a:pPr algn="ctr"/>
          <a:endParaRPr lang="en-US" sz="1800" b="1"/>
        </a:p>
      </dgm:t>
    </dgm:pt>
    <dgm:pt modelId="{94B34D4A-F755-4BCE-8503-7628301E8456}">
      <dgm:prSet custT="1"/>
      <dgm:spPr>
        <a:solidFill>
          <a:srgbClr val="FFC000"/>
        </a:solidFill>
      </dgm:spPr>
      <dgm:t>
        <a:bodyPr/>
        <a:lstStyle/>
        <a:p>
          <a:pPr algn="ctr"/>
          <a:r>
            <a:rPr lang="en-GB" sz="2800" b="1" dirty="0"/>
            <a:t>The Holocaust</a:t>
          </a:r>
          <a:endParaRPr lang="en-US" sz="2800" b="1" dirty="0"/>
        </a:p>
      </dgm:t>
    </dgm:pt>
    <dgm:pt modelId="{31449479-D7E6-4148-A250-ACF80C8FF6F6}" type="parTrans" cxnId="{46C82ED4-0AA9-4D12-8C51-A72F37AB46DB}">
      <dgm:prSet/>
      <dgm:spPr/>
      <dgm:t>
        <a:bodyPr/>
        <a:lstStyle/>
        <a:p>
          <a:pPr algn="ctr"/>
          <a:endParaRPr lang="en-US" sz="1800" b="1"/>
        </a:p>
      </dgm:t>
    </dgm:pt>
    <dgm:pt modelId="{F09B4112-64D4-4B90-90A9-7D37C26E4E74}" type="sibTrans" cxnId="{46C82ED4-0AA9-4D12-8C51-A72F37AB46DB}">
      <dgm:prSet/>
      <dgm:spPr/>
      <dgm:t>
        <a:bodyPr/>
        <a:lstStyle/>
        <a:p>
          <a:pPr algn="ctr"/>
          <a:endParaRPr lang="en-US" sz="1800" b="1"/>
        </a:p>
      </dgm:t>
    </dgm:pt>
    <dgm:pt modelId="{B435C7B6-81A9-4C5B-8303-218831CB2FC1}">
      <dgm:prSet custT="1"/>
      <dgm:spPr>
        <a:solidFill>
          <a:schemeClr val="accent6"/>
        </a:solidFill>
      </dgm:spPr>
      <dgm:t>
        <a:bodyPr/>
        <a:lstStyle/>
        <a:p>
          <a:pPr algn="ctr"/>
          <a:r>
            <a:rPr lang="en-GB" sz="1800" b="1" dirty="0"/>
            <a:t>Ernest Bevin, British Foreign Secretary, limiting Jewish arrivals to Mandate Palestine at 18,000 a year in 1945</a:t>
          </a:r>
          <a:endParaRPr lang="en-US" sz="1800" b="1" dirty="0"/>
        </a:p>
      </dgm:t>
    </dgm:pt>
    <dgm:pt modelId="{F3DA8333-D27E-4649-8BC3-D17316FB9A24}" type="parTrans" cxnId="{5BA81868-4DB4-4412-875E-2DFC90756E4C}">
      <dgm:prSet/>
      <dgm:spPr/>
      <dgm:t>
        <a:bodyPr/>
        <a:lstStyle/>
        <a:p>
          <a:pPr algn="ctr"/>
          <a:endParaRPr lang="en-US" sz="1800" b="1"/>
        </a:p>
      </dgm:t>
    </dgm:pt>
    <dgm:pt modelId="{CFBD3446-A86A-45B9-B522-5B829D16DAAC}" type="sibTrans" cxnId="{5BA81868-4DB4-4412-875E-2DFC90756E4C}">
      <dgm:prSet/>
      <dgm:spPr/>
      <dgm:t>
        <a:bodyPr/>
        <a:lstStyle/>
        <a:p>
          <a:pPr algn="ctr"/>
          <a:endParaRPr lang="en-US" sz="1800" b="1"/>
        </a:p>
      </dgm:t>
    </dgm:pt>
    <dgm:pt modelId="{6752C72D-AE28-5F4B-9122-0FB5D6A1BE2C}">
      <dgm:prSet custT="1"/>
      <dgm:spPr>
        <a:solidFill>
          <a:srgbClr val="FFC000"/>
        </a:solidFill>
      </dgm:spPr>
      <dgm:t>
        <a:bodyPr/>
        <a:lstStyle/>
        <a:p>
          <a:pPr algn="ctr"/>
          <a:r>
            <a:rPr lang="en-GB" sz="1600" b="1" dirty="0"/>
            <a:t>Jewish opposition to Britain’s limits to Jewish arrivals in Mandate Palestine and the brutal attacks by the Irgun and the Lehi in response to this</a:t>
          </a:r>
        </a:p>
      </dgm:t>
    </dgm:pt>
    <dgm:pt modelId="{A99D491F-B150-CE41-AECB-2860CAD1EC02}" type="parTrans" cxnId="{97CEBAB8-7FE1-3140-8C49-DF8374B21476}">
      <dgm:prSet/>
      <dgm:spPr/>
      <dgm:t>
        <a:bodyPr/>
        <a:lstStyle/>
        <a:p>
          <a:pPr algn="ctr"/>
          <a:endParaRPr lang="en-GB" sz="1800" b="1"/>
        </a:p>
      </dgm:t>
    </dgm:pt>
    <dgm:pt modelId="{145405B7-8C4E-A34C-BDFF-01B5FC95F26D}" type="sibTrans" cxnId="{97CEBAB8-7FE1-3140-8C49-DF8374B21476}">
      <dgm:prSet/>
      <dgm:spPr/>
      <dgm:t>
        <a:bodyPr/>
        <a:lstStyle/>
        <a:p>
          <a:pPr algn="ctr"/>
          <a:endParaRPr lang="en-GB" sz="1800" b="1"/>
        </a:p>
      </dgm:t>
    </dgm:pt>
    <dgm:pt modelId="{11C4AB81-0C05-9447-9765-D3B2DAAE3EB8}">
      <dgm:prSet custT="1"/>
      <dgm:spPr>
        <a:solidFill>
          <a:schemeClr val="accent1"/>
        </a:solidFill>
      </dgm:spPr>
      <dgm:t>
        <a:bodyPr/>
        <a:lstStyle/>
        <a:p>
          <a:pPr algn="ctr"/>
          <a:r>
            <a:rPr lang="en-GB" sz="1800" b="1" dirty="0"/>
            <a:t>Increased international calls for an independent Jewish state as the full horrors of the Holocaust came to light </a:t>
          </a:r>
        </a:p>
      </dgm:t>
    </dgm:pt>
    <dgm:pt modelId="{6317E273-1A05-1C4B-9CE5-C44A71496250}" type="parTrans" cxnId="{92747FE9-AEB1-AB45-B539-55D64CB92BE7}">
      <dgm:prSet/>
      <dgm:spPr/>
      <dgm:t>
        <a:bodyPr/>
        <a:lstStyle/>
        <a:p>
          <a:pPr algn="ctr"/>
          <a:endParaRPr lang="en-GB" sz="1800" b="1"/>
        </a:p>
      </dgm:t>
    </dgm:pt>
    <dgm:pt modelId="{0D37310A-9E19-4D47-96E8-C222C692F6E8}" type="sibTrans" cxnId="{92747FE9-AEB1-AB45-B539-55D64CB92BE7}">
      <dgm:prSet/>
      <dgm:spPr/>
      <dgm:t>
        <a:bodyPr/>
        <a:lstStyle/>
        <a:p>
          <a:pPr algn="ctr"/>
          <a:endParaRPr lang="en-GB" sz="1800" b="1"/>
        </a:p>
      </dgm:t>
    </dgm:pt>
    <dgm:pt modelId="{DCAC831D-1DC1-2A46-A76A-2D68B08F3428}">
      <dgm:prSet custT="1"/>
      <dgm:spPr>
        <a:solidFill>
          <a:schemeClr val="accent6"/>
        </a:solidFill>
      </dgm:spPr>
      <dgm:t>
        <a:bodyPr/>
        <a:lstStyle/>
        <a:p>
          <a:pPr algn="ctr"/>
          <a:r>
            <a:rPr lang="en-GB" sz="2000" b="1" dirty="0"/>
            <a:t>British concerns about a repeat of the 1936-1939 Arab Revolt</a:t>
          </a:r>
        </a:p>
      </dgm:t>
    </dgm:pt>
    <dgm:pt modelId="{1811FA42-C409-4F4A-9348-139D8E5FE3D5}" type="sibTrans" cxnId="{0AD78C01-9798-7F45-8D16-CADC7AB9A4AB}">
      <dgm:prSet/>
      <dgm:spPr/>
      <dgm:t>
        <a:bodyPr/>
        <a:lstStyle/>
        <a:p>
          <a:pPr algn="ctr"/>
          <a:endParaRPr lang="en-GB" sz="1800" b="1"/>
        </a:p>
      </dgm:t>
    </dgm:pt>
    <dgm:pt modelId="{341F7E96-1040-7445-9FCA-324B9A13FB0C}" type="parTrans" cxnId="{0AD78C01-9798-7F45-8D16-CADC7AB9A4AB}">
      <dgm:prSet/>
      <dgm:spPr/>
      <dgm:t>
        <a:bodyPr/>
        <a:lstStyle/>
        <a:p>
          <a:pPr algn="ctr"/>
          <a:endParaRPr lang="en-GB" sz="1800" b="1"/>
        </a:p>
      </dgm:t>
    </dgm:pt>
    <dgm:pt modelId="{8F5AE7B2-7436-0440-9E07-ED779739629B}" type="pres">
      <dgm:prSet presAssocID="{76D5629F-BB98-4EE6-911C-238BD4AD9078}" presName="diagram" presStyleCnt="0">
        <dgm:presLayoutVars>
          <dgm:dir/>
          <dgm:resizeHandles val="exact"/>
        </dgm:presLayoutVars>
      </dgm:prSet>
      <dgm:spPr/>
    </dgm:pt>
    <dgm:pt modelId="{19F69028-FC7E-3A4A-B384-E251A77E9630}" type="pres">
      <dgm:prSet presAssocID="{4638016D-7A72-46DD-919D-EF76D924AEFD}" presName="node" presStyleLbl="node1" presStyleIdx="0" presStyleCnt="6">
        <dgm:presLayoutVars>
          <dgm:bulletEnabled val="1"/>
        </dgm:presLayoutVars>
      </dgm:prSet>
      <dgm:spPr/>
    </dgm:pt>
    <dgm:pt modelId="{4C33E768-D24E-E24F-8DEA-91D10FA353C1}" type="pres">
      <dgm:prSet presAssocID="{B559580F-079B-46FD-B55A-7424AEEBBD73}" presName="sibTrans" presStyleCnt="0"/>
      <dgm:spPr/>
    </dgm:pt>
    <dgm:pt modelId="{9A700B35-99FD-5A43-985C-31002B5B0EE5}" type="pres">
      <dgm:prSet presAssocID="{94B34D4A-F755-4BCE-8503-7628301E8456}" presName="node" presStyleLbl="node1" presStyleIdx="1" presStyleCnt="6">
        <dgm:presLayoutVars>
          <dgm:bulletEnabled val="1"/>
        </dgm:presLayoutVars>
      </dgm:prSet>
      <dgm:spPr/>
    </dgm:pt>
    <dgm:pt modelId="{F8DC13AA-735C-E24F-A29F-088EB9672089}" type="pres">
      <dgm:prSet presAssocID="{F09B4112-64D4-4B90-90A9-7D37C26E4E74}" presName="sibTrans" presStyleCnt="0"/>
      <dgm:spPr/>
    </dgm:pt>
    <dgm:pt modelId="{34CEE787-8C20-C046-A704-CF7F0A3E4DA4}" type="pres">
      <dgm:prSet presAssocID="{B435C7B6-81A9-4C5B-8303-218831CB2FC1}" presName="node" presStyleLbl="node1" presStyleIdx="2" presStyleCnt="6">
        <dgm:presLayoutVars>
          <dgm:bulletEnabled val="1"/>
        </dgm:presLayoutVars>
      </dgm:prSet>
      <dgm:spPr/>
    </dgm:pt>
    <dgm:pt modelId="{ADFDF47D-E586-E248-96E2-F9CB1658091D}" type="pres">
      <dgm:prSet presAssocID="{CFBD3446-A86A-45B9-B522-5B829D16DAAC}" presName="sibTrans" presStyleCnt="0"/>
      <dgm:spPr/>
    </dgm:pt>
    <dgm:pt modelId="{EBA648D5-6CF2-8D45-9213-576FDC90E1D1}" type="pres">
      <dgm:prSet presAssocID="{6752C72D-AE28-5F4B-9122-0FB5D6A1BE2C}" presName="node" presStyleLbl="node1" presStyleIdx="3" presStyleCnt="6" custLinFactX="-10586" custLinFactY="17610" custLinFactNeighborX="-100000" custLinFactNeighborY="100000">
        <dgm:presLayoutVars>
          <dgm:bulletEnabled val="1"/>
        </dgm:presLayoutVars>
      </dgm:prSet>
      <dgm:spPr/>
    </dgm:pt>
    <dgm:pt modelId="{C14EE59F-E171-174E-9929-604DDE2B0667}" type="pres">
      <dgm:prSet presAssocID="{145405B7-8C4E-A34C-BDFF-01B5FC95F26D}" presName="sibTrans" presStyleCnt="0"/>
      <dgm:spPr/>
    </dgm:pt>
    <dgm:pt modelId="{4238BBB8-214E-454B-86F2-F702A2585140}" type="pres">
      <dgm:prSet presAssocID="{11C4AB81-0C05-9447-9765-D3B2DAAE3EB8}" presName="node" presStyleLbl="node1" presStyleIdx="4" presStyleCnt="6" custLinFactX="11208" custLinFactY="-16667" custLinFactNeighborX="100000" custLinFactNeighborY="-100000">
        <dgm:presLayoutVars>
          <dgm:bulletEnabled val="1"/>
        </dgm:presLayoutVars>
      </dgm:prSet>
      <dgm:spPr/>
    </dgm:pt>
    <dgm:pt modelId="{BAFCE85D-DCE3-144D-BA9A-73DCCC0671FE}" type="pres">
      <dgm:prSet presAssocID="{0D37310A-9E19-4D47-96E8-C222C692F6E8}" presName="sibTrans" presStyleCnt="0"/>
      <dgm:spPr/>
    </dgm:pt>
    <dgm:pt modelId="{65762DF0-010B-F247-A0DE-54B820DA5806}" type="pres">
      <dgm:prSet presAssocID="{DCAC831D-1DC1-2A46-A76A-2D68B08F3428}" presName="node" presStyleLbl="node1" presStyleIdx="5" presStyleCnt="6">
        <dgm:presLayoutVars>
          <dgm:bulletEnabled val="1"/>
        </dgm:presLayoutVars>
      </dgm:prSet>
      <dgm:spPr/>
    </dgm:pt>
  </dgm:ptLst>
  <dgm:cxnLst>
    <dgm:cxn modelId="{0AD78C01-9798-7F45-8D16-CADC7AB9A4AB}" srcId="{76D5629F-BB98-4EE6-911C-238BD4AD9078}" destId="{DCAC831D-1DC1-2A46-A76A-2D68B08F3428}" srcOrd="5" destOrd="0" parTransId="{341F7E96-1040-7445-9FCA-324B9A13FB0C}" sibTransId="{1811FA42-C409-4F4A-9348-139D8E5FE3D5}"/>
    <dgm:cxn modelId="{84646104-9310-43EA-9201-68AC1F7C70A3}" srcId="{76D5629F-BB98-4EE6-911C-238BD4AD9078}" destId="{4638016D-7A72-46DD-919D-EF76D924AEFD}" srcOrd="0" destOrd="0" parTransId="{30266EEA-DBC0-4980-91BD-EADA429150DB}" sibTransId="{B559580F-079B-46FD-B55A-7424AEEBBD73}"/>
    <dgm:cxn modelId="{637F2F59-69D1-8A48-8176-5BD887B8ACD2}" type="presOf" srcId="{6752C72D-AE28-5F4B-9122-0FB5D6A1BE2C}" destId="{EBA648D5-6CF2-8D45-9213-576FDC90E1D1}" srcOrd="0" destOrd="0" presId="urn:microsoft.com/office/officeart/2005/8/layout/default"/>
    <dgm:cxn modelId="{5BA81868-4DB4-4412-875E-2DFC90756E4C}" srcId="{76D5629F-BB98-4EE6-911C-238BD4AD9078}" destId="{B435C7B6-81A9-4C5B-8303-218831CB2FC1}" srcOrd="2" destOrd="0" parTransId="{F3DA8333-D27E-4649-8BC3-D17316FB9A24}" sibTransId="{CFBD3446-A86A-45B9-B522-5B829D16DAAC}"/>
    <dgm:cxn modelId="{1E4B00A2-4AE7-CB4F-991F-8286884F7858}" type="presOf" srcId="{94B34D4A-F755-4BCE-8503-7628301E8456}" destId="{9A700B35-99FD-5A43-985C-31002B5B0EE5}" srcOrd="0" destOrd="0" presId="urn:microsoft.com/office/officeart/2005/8/layout/default"/>
    <dgm:cxn modelId="{97CEBAB8-7FE1-3140-8C49-DF8374B21476}" srcId="{76D5629F-BB98-4EE6-911C-238BD4AD9078}" destId="{6752C72D-AE28-5F4B-9122-0FB5D6A1BE2C}" srcOrd="3" destOrd="0" parTransId="{A99D491F-B150-CE41-AECB-2860CAD1EC02}" sibTransId="{145405B7-8C4E-A34C-BDFF-01B5FC95F26D}"/>
    <dgm:cxn modelId="{876632BA-DDF5-ED47-826E-B36F769BD3B5}" type="presOf" srcId="{4638016D-7A72-46DD-919D-EF76D924AEFD}" destId="{19F69028-FC7E-3A4A-B384-E251A77E9630}" srcOrd="0" destOrd="0" presId="urn:microsoft.com/office/officeart/2005/8/layout/default"/>
    <dgm:cxn modelId="{5E8225CC-C0F5-DB47-81D7-B3C657929C75}" type="presOf" srcId="{11C4AB81-0C05-9447-9765-D3B2DAAE3EB8}" destId="{4238BBB8-214E-454B-86F2-F702A2585140}" srcOrd="0" destOrd="0" presId="urn:microsoft.com/office/officeart/2005/8/layout/default"/>
    <dgm:cxn modelId="{E466C5CF-E5A8-DF47-B565-EDE9A8D38F98}" type="presOf" srcId="{B435C7B6-81A9-4C5B-8303-218831CB2FC1}" destId="{34CEE787-8C20-C046-A704-CF7F0A3E4DA4}" srcOrd="0" destOrd="0" presId="urn:microsoft.com/office/officeart/2005/8/layout/default"/>
    <dgm:cxn modelId="{B3B6E2D3-C3F0-6C47-9EEF-7B9FA33A7FB7}" type="presOf" srcId="{76D5629F-BB98-4EE6-911C-238BD4AD9078}" destId="{8F5AE7B2-7436-0440-9E07-ED779739629B}" srcOrd="0" destOrd="0" presId="urn:microsoft.com/office/officeart/2005/8/layout/default"/>
    <dgm:cxn modelId="{46C82ED4-0AA9-4D12-8C51-A72F37AB46DB}" srcId="{76D5629F-BB98-4EE6-911C-238BD4AD9078}" destId="{94B34D4A-F755-4BCE-8503-7628301E8456}" srcOrd="1" destOrd="0" parTransId="{31449479-D7E6-4148-A250-ACF80C8FF6F6}" sibTransId="{F09B4112-64D4-4B90-90A9-7D37C26E4E74}"/>
    <dgm:cxn modelId="{1741C3D8-58FB-3940-9809-1CC566587F0F}" type="presOf" srcId="{DCAC831D-1DC1-2A46-A76A-2D68B08F3428}" destId="{65762DF0-010B-F247-A0DE-54B820DA5806}" srcOrd="0" destOrd="0" presId="urn:microsoft.com/office/officeart/2005/8/layout/default"/>
    <dgm:cxn modelId="{92747FE9-AEB1-AB45-B539-55D64CB92BE7}" srcId="{76D5629F-BB98-4EE6-911C-238BD4AD9078}" destId="{11C4AB81-0C05-9447-9765-D3B2DAAE3EB8}" srcOrd="4" destOrd="0" parTransId="{6317E273-1A05-1C4B-9CE5-C44A71496250}" sibTransId="{0D37310A-9E19-4D47-96E8-C222C692F6E8}"/>
    <dgm:cxn modelId="{F7B76B6C-BF8F-604A-BD96-E50963BC4E5B}" type="presParOf" srcId="{8F5AE7B2-7436-0440-9E07-ED779739629B}" destId="{19F69028-FC7E-3A4A-B384-E251A77E9630}" srcOrd="0" destOrd="0" presId="urn:microsoft.com/office/officeart/2005/8/layout/default"/>
    <dgm:cxn modelId="{CB9079E9-1286-6E4E-8044-8D5958BDEB4D}" type="presParOf" srcId="{8F5AE7B2-7436-0440-9E07-ED779739629B}" destId="{4C33E768-D24E-E24F-8DEA-91D10FA353C1}" srcOrd="1" destOrd="0" presId="urn:microsoft.com/office/officeart/2005/8/layout/default"/>
    <dgm:cxn modelId="{EAFC776E-E005-804C-AE9C-0EE06409BDB8}" type="presParOf" srcId="{8F5AE7B2-7436-0440-9E07-ED779739629B}" destId="{9A700B35-99FD-5A43-985C-31002B5B0EE5}" srcOrd="2" destOrd="0" presId="urn:microsoft.com/office/officeart/2005/8/layout/default"/>
    <dgm:cxn modelId="{D1005600-E77E-2F41-BF6F-38F950C422B8}" type="presParOf" srcId="{8F5AE7B2-7436-0440-9E07-ED779739629B}" destId="{F8DC13AA-735C-E24F-A29F-088EB9672089}" srcOrd="3" destOrd="0" presId="urn:microsoft.com/office/officeart/2005/8/layout/default"/>
    <dgm:cxn modelId="{62755E56-ADA6-FF49-974B-5B3F536327FD}" type="presParOf" srcId="{8F5AE7B2-7436-0440-9E07-ED779739629B}" destId="{34CEE787-8C20-C046-A704-CF7F0A3E4DA4}" srcOrd="4" destOrd="0" presId="urn:microsoft.com/office/officeart/2005/8/layout/default"/>
    <dgm:cxn modelId="{EE503657-E366-1B4A-BB83-BDA9822C7595}" type="presParOf" srcId="{8F5AE7B2-7436-0440-9E07-ED779739629B}" destId="{ADFDF47D-E586-E248-96E2-F9CB1658091D}" srcOrd="5" destOrd="0" presId="urn:microsoft.com/office/officeart/2005/8/layout/default"/>
    <dgm:cxn modelId="{A0994CF6-5B4F-2A41-BAFB-175F819FA413}" type="presParOf" srcId="{8F5AE7B2-7436-0440-9E07-ED779739629B}" destId="{EBA648D5-6CF2-8D45-9213-576FDC90E1D1}" srcOrd="6" destOrd="0" presId="urn:microsoft.com/office/officeart/2005/8/layout/default"/>
    <dgm:cxn modelId="{8F7C8AC2-14CB-5740-9D78-D9D7BEC00D79}" type="presParOf" srcId="{8F5AE7B2-7436-0440-9E07-ED779739629B}" destId="{C14EE59F-E171-174E-9929-604DDE2B0667}" srcOrd="7" destOrd="0" presId="urn:microsoft.com/office/officeart/2005/8/layout/default"/>
    <dgm:cxn modelId="{43F535B9-E189-B54A-926C-9F6BC3ACEC25}" type="presParOf" srcId="{8F5AE7B2-7436-0440-9E07-ED779739629B}" destId="{4238BBB8-214E-454B-86F2-F702A2585140}" srcOrd="8" destOrd="0" presId="urn:microsoft.com/office/officeart/2005/8/layout/default"/>
    <dgm:cxn modelId="{B45DD537-A595-A042-978B-790536FDDFCA}" type="presParOf" srcId="{8F5AE7B2-7436-0440-9E07-ED779739629B}" destId="{BAFCE85D-DCE3-144D-BA9A-73DCCC0671FE}" srcOrd="9" destOrd="0" presId="urn:microsoft.com/office/officeart/2005/8/layout/default"/>
    <dgm:cxn modelId="{6D470310-B937-A14C-8FA5-A45972EDBDC4}" type="presParOf" srcId="{8F5AE7B2-7436-0440-9E07-ED779739629B}" destId="{65762DF0-010B-F247-A0DE-54B820DA5806}"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F52BCC0-F7DA-45A1-B058-8EF0481EED50}" type="doc">
      <dgm:prSet loTypeId="urn:microsoft.com/office/officeart/2005/8/layout/venn1" loCatId="list" qsTypeId="urn:microsoft.com/office/officeart/2005/8/quickstyle/simple1" qsCatId="simple" csTypeId="urn:microsoft.com/office/officeart/2005/8/colors/colorful1" csCatId="colorful"/>
      <dgm:spPr/>
      <dgm:t>
        <a:bodyPr/>
        <a:lstStyle/>
        <a:p>
          <a:endParaRPr lang="en-US"/>
        </a:p>
      </dgm:t>
    </dgm:pt>
    <dgm:pt modelId="{8D0FD2C7-AB72-4ECD-91F3-B20869A30997}">
      <dgm:prSet/>
      <dgm:spPr/>
      <dgm:t>
        <a:bodyPr/>
        <a:lstStyle/>
        <a:p>
          <a:r>
            <a:rPr lang="en-GB" dirty="0">
              <a:solidFill>
                <a:schemeClr val="accent2"/>
              </a:solidFill>
            </a:rPr>
            <a:t>L1: Was Palestine an ‘empty land’ in the nineteenth century?</a:t>
          </a:r>
          <a:endParaRPr lang="en-US" dirty="0">
            <a:solidFill>
              <a:schemeClr val="accent2"/>
            </a:solidFill>
          </a:endParaRPr>
        </a:p>
      </dgm:t>
    </dgm:pt>
    <dgm:pt modelId="{343392B7-C90B-4B83-9A3B-F2053DC2C2EE}" type="parTrans" cxnId="{99DC36A3-3382-4250-B448-F5F686C96E00}">
      <dgm:prSet/>
      <dgm:spPr/>
      <dgm:t>
        <a:bodyPr/>
        <a:lstStyle/>
        <a:p>
          <a:endParaRPr lang="en-US"/>
        </a:p>
      </dgm:t>
    </dgm:pt>
    <dgm:pt modelId="{1DC08F9E-2A99-4BCB-8E2E-FAD793F68E6C}" type="sibTrans" cxnId="{99DC36A3-3382-4250-B448-F5F686C96E00}">
      <dgm:prSet/>
      <dgm:spPr/>
      <dgm:t>
        <a:bodyPr/>
        <a:lstStyle/>
        <a:p>
          <a:endParaRPr lang="en-US"/>
        </a:p>
      </dgm:t>
    </dgm:pt>
    <dgm:pt modelId="{541C7FEE-E3D1-4271-876C-1F50E0380C4B}">
      <dgm:prSet/>
      <dgm:spPr/>
      <dgm:t>
        <a:bodyPr/>
        <a:lstStyle/>
        <a:p>
          <a:r>
            <a:rPr lang="en-GB" dirty="0">
              <a:solidFill>
                <a:schemeClr val="accent3"/>
              </a:solidFill>
            </a:rPr>
            <a:t>L2: Why was Zionism established in the nineteenth century?</a:t>
          </a:r>
          <a:endParaRPr lang="en-US" dirty="0">
            <a:solidFill>
              <a:schemeClr val="accent3"/>
            </a:solidFill>
          </a:endParaRPr>
        </a:p>
      </dgm:t>
    </dgm:pt>
    <dgm:pt modelId="{AF1A9429-3B01-4C10-B204-946EC697134F}" type="parTrans" cxnId="{B6451C6D-91C6-46E7-ADB9-0BDD87F8ACC2}">
      <dgm:prSet/>
      <dgm:spPr/>
      <dgm:t>
        <a:bodyPr/>
        <a:lstStyle/>
        <a:p>
          <a:endParaRPr lang="en-US"/>
        </a:p>
      </dgm:t>
    </dgm:pt>
    <dgm:pt modelId="{DA320C16-B208-4782-8155-CEB3748BE814}" type="sibTrans" cxnId="{B6451C6D-91C6-46E7-ADB9-0BDD87F8ACC2}">
      <dgm:prSet/>
      <dgm:spPr/>
      <dgm:t>
        <a:bodyPr/>
        <a:lstStyle/>
        <a:p>
          <a:endParaRPr lang="en-US"/>
        </a:p>
      </dgm:t>
    </dgm:pt>
    <dgm:pt modelId="{181D3A6B-4933-4B81-9077-FB5DBCEFD049}">
      <dgm:prSet/>
      <dgm:spPr/>
      <dgm:t>
        <a:bodyPr/>
        <a:lstStyle/>
        <a:p>
          <a:r>
            <a:rPr lang="en-GB" dirty="0">
              <a:solidFill>
                <a:schemeClr val="accent4"/>
              </a:solidFill>
            </a:rPr>
            <a:t>L3: What are the origins of the Palestinian national movement?</a:t>
          </a:r>
          <a:endParaRPr lang="en-US" dirty="0">
            <a:solidFill>
              <a:schemeClr val="accent4"/>
            </a:solidFill>
          </a:endParaRPr>
        </a:p>
      </dgm:t>
    </dgm:pt>
    <dgm:pt modelId="{7FF0C863-C50B-4434-B129-3134E2D5B9B2}" type="parTrans" cxnId="{DBD63889-36AA-4F93-8389-CD5B7664D07D}">
      <dgm:prSet/>
      <dgm:spPr/>
      <dgm:t>
        <a:bodyPr/>
        <a:lstStyle/>
        <a:p>
          <a:endParaRPr lang="en-US"/>
        </a:p>
      </dgm:t>
    </dgm:pt>
    <dgm:pt modelId="{4AFD7E89-7425-47B4-8A9B-887A3F362B8D}" type="sibTrans" cxnId="{DBD63889-36AA-4F93-8389-CD5B7664D07D}">
      <dgm:prSet/>
      <dgm:spPr/>
      <dgm:t>
        <a:bodyPr/>
        <a:lstStyle/>
        <a:p>
          <a:endParaRPr lang="en-US"/>
        </a:p>
      </dgm:t>
    </dgm:pt>
    <dgm:pt modelId="{1B756DB5-F6FD-448F-99B3-029A0C439E7C}">
      <dgm:prSet/>
      <dgm:spPr/>
      <dgm:t>
        <a:bodyPr/>
        <a:lstStyle/>
        <a:p>
          <a:r>
            <a:rPr lang="en-GB" dirty="0">
              <a:solidFill>
                <a:schemeClr val="accent5"/>
              </a:solidFill>
            </a:rPr>
            <a:t>L4: Why did Britain govern Palestine-Israel between 1920 and 1948?</a:t>
          </a:r>
          <a:endParaRPr lang="en-US" dirty="0">
            <a:solidFill>
              <a:schemeClr val="accent5"/>
            </a:solidFill>
          </a:endParaRPr>
        </a:p>
      </dgm:t>
    </dgm:pt>
    <dgm:pt modelId="{16024A27-82B6-4DDB-BA66-579CB76CA9A2}" type="parTrans" cxnId="{D9850033-ED89-4886-8BEB-ACA2D7EDF59B}">
      <dgm:prSet/>
      <dgm:spPr/>
      <dgm:t>
        <a:bodyPr/>
        <a:lstStyle/>
        <a:p>
          <a:endParaRPr lang="en-US"/>
        </a:p>
      </dgm:t>
    </dgm:pt>
    <dgm:pt modelId="{A9914325-0E9A-4F07-BE8D-D7CD7E1CD461}" type="sibTrans" cxnId="{D9850033-ED89-4886-8BEB-ACA2D7EDF59B}">
      <dgm:prSet/>
      <dgm:spPr/>
      <dgm:t>
        <a:bodyPr/>
        <a:lstStyle/>
        <a:p>
          <a:endParaRPr lang="en-US"/>
        </a:p>
      </dgm:t>
    </dgm:pt>
    <dgm:pt modelId="{A05E4B38-F52B-4092-A05C-6E9876515B1F}">
      <dgm:prSet/>
      <dgm:spPr/>
      <dgm:t>
        <a:bodyPr/>
        <a:lstStyle/>
        <a:p>
          <a:r>
            <a:rPr lang="en-GB" dirty="0">
              <a:solidFill>
                <a:schemeClr val="accent6"/>
              </a:solidFill>
            </a:rPr>
            <a:t>L5: What happened in 1920s and 1930s Mandate Palestine?</a:t>
          </a:r>
          <a:endParaRPr lang="en-US" dirty="0">
            <a:solidFill>
              <a:schemeClr val="accent6"/>
            </a:solidFill>
          </a:endParaRPr>
        </a:p>
      </dgm:t>
    </dgm:pt>
    <dgm:pt modelId="{5FA458FF-AFBF-4A07-A411-AAC7BAFEC696}" type="parTrans" cxnId="{AEA49361-BF94-4D55-B496-4899475BF45A}">
      <dgm:prSet/>
      <dgm:spPr/>
      <dgm:t>
        <a:bodyPr/>
        <a:lstStyle/>
        <a:p>
          <a:endParaRPr lang="en-US"/>
        </a:p>
      </dgm:t>
    </dgm:pt>
    <dgm:pt modelId="{3604C549-B38A-4FDA-AB66-1EC41C3DB327}" type="sibTrans" cxnId="{AEA49361-BF94-4D55-B496-4899475BF45A}">
      <dgm:prSet/>
      <dgm:spPr/>
      <dgm:t>
        <a:bodyPr/>
        <a:lstStyle/>
        <a:p>
          <a:endParaRPr lang="en-US"/>
        </a:p>
      </dgm:t>
    </dgm:pt>
    <dgm:pt modelId="{FEC85CA6-D52D-4A31-96CE-AF9865979185}">
      <dgm:prSet/>
      <dgm:spPr/>
      <dgm:t>
        <a:bodyPr/>
        <a:lstStyle/>
        <a:p>
          <a:r>
            <a:rPr lang="en-GB" dirty="0">
              <a:solidFill>
                <a:schemeClr val="accent4"/>
              </a:solidFill>
            </a:rPr>
            <a:t>L6: What were the consequences of WW2 for Mandate Palestine?</a:t>
          </a:r>
          <a:endParaRPr lang="en-US" dirty="0">
            <a:solidFill>
              <a:schemeClr val="accent4"/>
            </a:solidFill>
          </a:endParaRPr>
        </a:p>
      </dgm:t>
    </dgm:pt>
    <dgm:pt modelId="{38DC6F43-9F8E-43B7-A2C0-CE5E9989A52B}" type="parTrans" cxnId="{9E6AAB38-7B28-48FD-A5C0-3C9BCE4C7C02}">
      <dgm:prSet/>
      <dgm:spPr/>
      <dgm:t>
        <a:bodyPr/>
        <a:lstStyle/>
        <a:p>
          <a:endParaRPr lang="en-US"/>
        </a:p>
      </dgm:t>
    </dgm:pt>
    <dgm:pt modelId="{A56AC816-A24D-4EAF-9569-1A5A09C149DE}" type="sibTrans" cxnId="{9E6AAB38-7B28-48FD-A5C0-3C9BCE4C7C02}">
      <dgm:prSet/>
      <dgm:spPr/>
      <dgm:t>
        <a:bodyPr/>
        <a:lstStyle/>
        <a:p>
          <a:endParaRPr lang="en-US"/>
        </a:p>
      </dgm:t>
    </dgm:pt>
    <dgm:pt modelId="{8F3D6B95-3147-4709-9F55-2D2D590C4B2E}">
      <dgm:prSet/>
      <dgm:spPr/>
      <dgm:t>
        <a:bodyPr/>
        <a:lstStyle/>
        <a:p>
          <a:r>
            <a:rPr lang="en-GB" dirty="0">
              <a:solidFill>
                <a:schemeClr val="accent3"/>
              </a:solidFill>
            </a:rPr>
            <a:t>L7: What were the consequences of the Nakba for the Palestinians?</a:t>
          </a:r>
          <a:endParaRPr lang="en-US" dirty="0">
            <a:solidFill>
              <a:schemeClr val="accent3"/>
            </a:solidFill>
          </a:endParaRPr>
        </a:p>
      </dgm:t>
    </dgm:pt>
    <dgm:pt modelId="{6D3DA247-8647-47D1-836E-6562D1E530FF}" type="parTrans" cxnId="{2C59C583-E383-411B-9C36-8CDBE9964DBA}">
      <dgm:prSet/>
      <dgm:spPr/>
      <dgm:t>
        <a:bodyPr/>
        <a:lstStyle/>
        <a:p>
          <a:endParaRPr lang="en-US"/>
        </a:p>
      </dgm:t>
    </dgm:pt>
    <dgm:pt modelId="{4687789D-9C5C-4A1F-A4F8-4DF4F948D0D8}" type="sibTrans" cxnId="{2C59C583-E383-411B-9C36-8CDBE9964DBA}">
      <dgm:prSet/>
      <dgm:spPr/>
      <dgm:t>
        <a:bodyPr/>
        <a:lstStyle/>
        <a:p>
          <a:endParaRPr lang="en-US"/>
        </a:p>
      </dgm:t>
    </dgm:pt>
    <dgm:pt modelId="{11279779-7FFB-9E45-88D5-949E1A923345}" type="pres">
      <dgm:prSet presAssocID="{6F52BCC0-F7DA-45A1-B058-8EF0481EED50}" presName="compositeShape" presStyleCnt="0">
        <dgm:presLayoutVars>
          <dgm:chMax val="7"/>
          <dgm:dir/>
          <dgm:resizeHandles val="exact"/>
        </dgm:presLayoutVars>
      </dgm:prSet>
      <dgm:spPr/>
    </dgm:pt>
    <dgm:pt modelId="{793B1B54-ED28-8041-A248-FCD5FDD07E39}" type="pres">
      <dgm:prSet presAssocID="{8D0FD2C7-AB72-4ECD-91F3-B20869A30997}" presName="circ1" presStyleLbl="vennNode1" presStyleIdx="0" presStyleCnt="7"/>
      <dgm:spPr/>
    </dgm:pt>
    <dgm:pt modelId="{CE0E8011-8973-724A-AC01-ED53D6841130}" type="pres">
      <dgm:prSet presAssocID="{8D0FD2C7-AB72-4ECD-91F3-B20869A30997}" presName="circ1Tx" presStyleLbl="revTx" presStyleIdx="0" presStyleCnt="0">
        <dgm:presLayoutVars>
          <dgm:chMax val="0"/>
          <dgm:chPref val="0"/>
          <dgm:bulletEnabled val="1"/>
        </dgm:presLayoutVars>
      </dgm:prSet>
      <dgm:spPr/>
    </dgm:pt>
    <dgm:pt modelId="{2C9CA218-8D57-C545-A7CE-2C02335DBF05}" type="pres">
      <dgm:prSet presAssocID="{541C7FEE-E3D1-4271-876C-1F50E0380C4B}" presName="circ2" presStyleLbl="vennNode1" presStyleIdx="1" presStyleCnt="7"/>
      <dgm:spPr/>
    </dgm:pt>
    <dgm:pt modelId="{40CEB215-497A-074E-B87B-5BA80E51241F}" type="pres">
      <dgm:prSet presAssocID="{541C7FEE-E3D1-4271-876C-1F50E0380C4B}" presName="circ2Tx" presStyleLbl="revTx" presStyleIdx="0" presStyleCnt="0">
        <dgm:presLayoutVars>
          <dgm:chMax val="0"/>
          <dgm:chPref val="0"/>
          <dgm:bulletEnabled val="1"/>
        </dgm:presLayoutVars>
      </dgm:prSet>
      <dgm:spPr/>
    </dgm:pt>
    <dgm:pt modelId="{2C73E4AB-7A13-F241-815C-5E30E188ED00}" type="pres">
      <dgm:prSet presAssocID="{181D3A6B-4933-4B81-9077-FB5DBCEFD049}" presName="circ3" presStyleLbl="vennNode1" presStyleIdx="2" presStyleCnt="7"/>
      <dgm:spPr/>
    </dgm:pt>
    <dgm:pt modelId="{54AC465C-4A7F-7043-87BB-2A737D45BE56}" type="pres">
      <dgm:prSet presAssocID="{181D3A6B-4933-4B81-9077-FB5DBCEFD049}" presName="circ3Tx" presStyleLbl="revTx" presStyleIdx="0" presStyleCnt="0">
        <dgm:presLayoutVars>
          <dgm:chMax val="0"/>
          <dgm:chPref val="0"/>
          <dgm:bulletEnabled val="1"/>
        </dgm:presLayoutVars>
      </dgm:prSet>
      <dgm:spPr/>
    </dgm:pt>
    <dgm:pt modelId="{E7EAE48D-A2CE-6B4C-97F1-2A036A323C1B}" type="pres">
      <dgm:prSet presAssocID="{1B756DB5-F6FD-448F-99B3-029A0C439E7C}" presName="circ4" presStyleLbl="vennNode1" presStyleIdx="3" presStyleCnt="7"/>
      <dgm:spPr/>
    </dgm:pt>
    <dgm:pt modelId="{FDB11B7B-5367-544D-8052-C3C64BE64E92}" type="pres">
      <dgm:prSet presAssocID="{1B756DB5-F6FD-448F-99B3-029A0C439E7C}" presName="circ4Tx" presStyleLbl="revTx" presStyleIdx="0" presStyleCnt="0">
        <dgm:presLayoutVars>
          <dgm:chMax val="0"/>
          <dgm:chPref val="0"/>
          <dgm:bulletEnabled val="1"/>
        </dgm:presLayoutVars>
      </dgm:prSet>
      <dgm:spPr/>
    </dgm:pt>
    <dgm:pt modelId="{50DBF6FA-67BF-6D48-9B8B-913150B53CB3}" type="pres">
      <dgm:prSet presAssocID="{A05E4B38-F52B-4092-A05C-6E9876515B1F}" presName="circ5" presStyleLbl="vennNode1" presStyleIdx="4" presStyleCnt="7"/>
      <dgm:spPr/>
    </dgm:pt>
    <dgm:pt modelId="{9179FDE6-CCEA-014F-B311-B43464694DEC}" type="pres">
      <dgm:prSet presAssocID="{A05E4B38-F52B-4092-A05C-6E9876515B1F}" presName="circ5Tx" presStyleLbl="revTx" presStyleIdx="0" presStyleCnt="0">
        <dgm:presLayoutVars>
          <dgm:chMax val="0"/>
          <dgm:chPref val="0"/>
          <dgm:bulletEnabled val="1"/>
        </dgm:presLayoutVars>
      </dgm:prSet>
      <dgm:spPr/>
    </dgm:pt>
    <dgm:pt modelId="{7E2F7F28-62E6-F240-87A9-380AB61E387C}" type="pres">
      <dgm:prSet presAssocID="{FEC85CA6-D52D-4A31-96CE-AF9865979185}" presName="circ6" presStyleLbl="vennNode1" presStyleIdx="5" presStyleCnt="7"/>
      <dgm:spPr/>
    </dgm:pt>
    <dgm:pt modelId="{E517163D-C532-0940-BEA5-7B6AEECAA446}" type="pres">
      <dgm:prSet presAssocID="{FEC85CA6-D52D-4A31-96CE-AF9865979185}" presName="circ6Tx" presStyleLbl="revTx" presStyleIdx="0" presStyleCnt="0">
        <dgm:presLayoutVars>
          <dgm:chMax val="0"/>
          <dgm:chPref val="0"/>
          <dgm:bulletEnabled val="1"/>
        </dgm:presLayoutVars>
      </dgm:prSet>
      <dgm:spPr/>
    </dgm:pt>
    <dgm:pt modelId="{8F630ED2-BBF8-C345-AE3A-5ACC0996777B}" type="pres">
      <dgm:prSet presAssocID="{8F3D6B95-3147-4709-9F55-2D2D590C4B2E}" presName="circ7" presStyleLbl="vennNode1" presStyleIdx="6" presStyleCnt="7"/>
      <dgm:spPr/>
    </dgm:pt>
    <dgm:pt modelId="{FFB9F088-932E-4C47-AA27-60F8542B90EE}" type="pres">
      <dgm:prSet presAssocID="{8F3D6B95-3147-4709-9F55-2D2D590C4B2E}" presName="circ7Tx" presStyleLbl="revTx" presStyleIdx="0" presStyleCnt="0">
        <dgm:presLayoutVars>
          <dgm:chMax val="0"/>
          <dgm:chPref val="0"/>
          <dgm:bulletEnabled val="1"/>
        </dgm:presLayoutVars>
      </dgm:prSet>
      <dgm:spPr/>
    </dgm:pt>
  </dgm:ptLst>
  <dgm:cxnLst>
    <dgm:cxn modelId="{121F782E-4EA1-DB45-9282-58E6DD7CAF4A}" type="presOf" srcId="{1B756DB5-F6FD-448F-99B3-029A0C439E7C}" destId="{FDB11B7B-5367-544D-8052-C3C64BE64E92}" srcOrd="0" destOrd="0" presId="urn:microsoft.com/office/officeart/2005/8/layout/venn1"/>
    <dgm:cxn modelId="{8B26D92F-FBFE-BC46-AC12-9F0055151D1E}" type="presOf" srcId="{181D3A6B-4933-4B81-9077-FB5DBCEFD049}" destId="{54AC465C-4A7F-7043-87BB-2A737D45BE56}" srcOrd="0" destOrd="0" presId="urn:microsoft.com/office/officeart/2005/8/layout/venn1"/>
    <dgm:cxn modelId="{D9850033-ED89-4886-8BEB-ACA2D7EDF59B}" srcId="{6F52BCC0-F7DA-45A1-B058-8EF0481EED50}" destId="{1B756DB5-F6FD-448F-99B3-029A0C439E7C}" srcOrd="3" destOrd="0" parTransId="{16024A27-82B6-4DDB-BA66-579CB76CA9A2}" sibTransId="{A9914325-0E9A-4F07-BE8D-D7CD7E1CD461}"/>
    <dgm:cxn modelId="{9E6AAB38-7B28-48FD-A5C0-3C9BCE4C7C02}" srcId="{6F52BCC0-F7DA-45A1-B058-8EF0481EED50}" destId="{FEC85CA6-D52D-4A31-96CE-AF9865979185}" srcOrd="5" destOrd="0" parTransId="{38DC6F43-9F8E-43B7-A2C0-CE5E9989A52B}" sibTransId="{A56AC816-A24D-4EAF-9569-1A5A09C149DE}"/>
    <dgm:cxn modelId="{AEA49361-BF94-4D55-B496-4899475BF45A}" srcId="{6F52BCC0-F7DA-45A1-B058-8EF0481EED50}" destId="{A05E4B38-F52B-4092-A05C-6E9876515B1F}" srcOrd="4" destOrd="0" parTransId="{5FA458FF-AFBF-4A07-A411-AAC7BAFEC696}" sibTransId="{3604C549-B38A-4FDA-AB66-1EC41C3DB327}"/>
    <dgm:cxn modelId="{B6451C6D-91C6-46E7-ADB9-0BDD87F8ACC2}" srcId="{6F52BCC0-F7DA-45A1-B058-8EF0481EED50}" destId="{541C7FEE-E3D1-4271-876C-1F50E0380C4B}" srcOrd="1" destOrd="0" parTransId="{AF1A9429-3B01-4C10-B204-946EC697134F}" sibTransId="{DA320C16-B208-4782-8155-CEB3748BE814}"/>
    <dgm:cxn modelId="{7C8BC876-62E0-EA4C-85C4-732666464A19}" type="presOf" srcId="{8F3D6B95-3147-4709-9F55-2D2D590C4B2E}" destId="{FFB9F088-932E-4C47-AA27-60F8542B90EE}" srcOrd="0" destOrd="0" presId="urn:microsoft.com/office/officeart/2005/8/layout/venn1"/>
    <dgm:cxn modelId="{2C59C583-E383-411B-9C36-8CDBE9964DBA}" srcId="{6F52BCC0-F7DA-45A1-B058-8EF0481EED50}" destId="{8F3D6B95-3147-4709-9F55-2D2D590C4B2E}" srcOrd="6" destOrd="0" parTransId="{6D3DA247-8647-47D1-836E-6562D1E530FF}" sibTransId="{4687789D-9C5C-4A1F-A4F8-4DF4F948D0D8}"/>
    <dgm:cxn modelId="{322A3388-7081-0548-A91E-8F3395D2C884}" type="presOf" srcId="{8D0FD2C7-AB72-4ECD-91F3-B20869A30997}" destId="{CE0E8011-8973-724A-AC01-ED53D6841130}" srcOrd="0" destOrd="0" presId="urn:microsoft.com/office/officeart/2005/8/layout/venn1"/>
    <dgm:cxn modelId="{DBD63889-36AA-4F93-8389-CD5B7664D07D}" srcId="{6F52BCC0-F7DA-45A1-B058-8EF0481EED50}" destId="{181D3A6B-4933-4B81-9077-FB5DBCEFD049}" srcOrd="2" destOrd="0" parTransId="{7FF0C863-C50B-4434-B129-3134E2D5B9B2}" sibTransId="{4AFD7E89-7425-47B4-8A9B-887A3F362B8D}"/>
    <dgm:cxn modelId="{9AB29A8E-D4A1-8049-B3DD-A4DFD145A1F2}" type="presOf" srcId="{A05E4B38-F52B-4092-A05C-6E9876515B1F}" destId="{9179FDE6-CCEA-014F-B311-B43464694DEC}" srcOrd="0" destOrd="0" presId="urn:microsoft.com/office/officeart/2005/8/layout/venn1"/>
    <dgm:cxn modelId="{99DC36A3-3382-4250-B448-F5F686C96E00}" srcId="{6F52BCC0-F7DA-45A1-B058-8EF0481EED50}" destId="{8D0FD2C7-AB72-4ECD-91F3-B20869A30997}" srcOrd="0" destOrd="0" parTransId="{343392B7-C90B-4B83-9A3B-F2053DC2C2EE}" sibTransId="{1DC08F9E-2A99-4BCB-8E2E-FAD793F68E6C}"/>
    <dgm:cxn modelId="{DEA8F7BB-E009-B240-A8D3-C14B2E28CD81}" type="presOf" srcId="{541C7FEE-E3D1-4271-876C-1F50E0380C4B}" destId="{40CEB215-497A-074E-B87B-5BA80E51241F}" srcOrd="0" destOrd="0" presId="urn:microsoft.com/office/officeart/2005/8/layout/venn1"/>
    <dgm:cxn modelId="{879892FC-7863-DF4D-91AC-88F59FE745C3}" type="presOf" srcId="{6F52BCC0-F7DA-45A1-B058-8EF0481EED50}" destId="{11279779-7FFB-9E45-88D5-949E1A923345}" srcOrd="0" destOrd="0" presId="urn:microsoft.com/office/officeart/2005/8/layout/venn1"/>
    <dgm:cxn modelId="{E43B15FF-AFB3-534A-B66E-D9775D30C911}" type="presOf" srcId="{FEC85CA6-D52D-4A31-96CE-AF9865979185}" destId="{E517163D-C532-0940-BEA5-7B6AEECAA446}" srcOrd="0" destOrd="0" presId="urn:microsoft.com/office/officeart/2005/8/layout/venn1"/>
    <dgm:cxn modelId="{E249A3AA-6953-BC4A-B7D2-761B3B02AD35}" type="presParOf" srcId="{11279779-7FFB-9E45-88D5-949E1A923345}" destId="{793B1B54-ED28-8041-A248-FCD5FDD07E39}" srcOrd="0" destOrd="0" presId="urn:microsoft.com/office/officeart/2005/8/layout/venn1"/>
    <dgm:cxn modelId="{519E7610-BD8B-9346-9D2B-22DE05A88E79}" type="presParOf" srcId="{11279779-7FFB-9E45-88D5-949E1A923345}" destId="{CE0E8011-8973-724A-AC01-ED53D6841130}" srcOrd="1" destOrd="0" presId="urn:microsoft.com/office/officeart/2005/8/layout/venn1"/>
    <dgm:cxn modelId="{47492402-5371-A643-98CD-6A5B75CC307B}" type="presParOf" srcId="{11279779-7FFB-9E45-88D5-949E1A923345}" destId="{2C9CA218-8D57-C545-A7CE-2C02335DBF05}" srcOrd="2" destOrd="0" presId="urn:microsoft.com/office/officeart/2005/8/layout/venn1"/>
    <dgm:cxn modelId="{52471F39-2B61-924C-BF6F-824F8769E087}" type="presParOf" srcId="{11279779-7FFB-9E45-88D5-949E1A923345}" destId="{40CEB215-497A-074E-B87B-5BA80E51241F}" srcOrd="3" destOrd="0" presId="urn:microsoft.com/office/officeart/2005/8/layout/venn1"/>
    <dgm:cxn modelId="{8BE9D107-BC3E-984B-BCE0-7352DEF2009F}" type="presParOf" srcId="{11279779-7FFB-9E45-88D5-949E1A923345}" destId="{2C73E4AB-7A13-F241-815C-5E30E188ED00}" srcOrd="4" destOrd="0" presId="urn:microsoft.com/office/officeart/2005/8/layout/venn1"/>
    <dgm:cxn modelId="{F2554AAF-0933-F441-8454-AD601A8F4AFC}" type="presParOf" srcId="{11279779-7FFB-9E45-88D5-949E1A923345}" destId="{54AC465C-4A7F-7043-87BB-2A737D45BE56}" srcOrd="5" destOrd="0" presId="urn:microsoft.com/office/officeart/2005/8/layout/venn1"/>
    <dgm:cxn modelId="{098E248D-5128-DE4B-8235-94131C8304F3}" type="presParOf" srcId="{11279779-7FFB-9E45-88D5-949E1A923345}" destId="{E7EAE48D-A2CE-6B4C-97F1-2A036A323C1B}" srcOrd="6" destOrd="0" presId="urn:microsoft.com/office/officeart/2005/8/layout/venn1"/>
    <dgm:cxn modelId="{2FEB8C29-7FA2-F643-B215-8C2531BA1F59}" type="presParOf" srcId="{11279779-7FFB-9E45-88D5-949E1A923345}" destId="{FDB11B7B-5367-544D-8052-C3C64BE64E92}" srcOrd="7" destOrd="0" presId="urn:microsoft.com/office/officeart/2005/8/layout/venn1"/>
    <dgm:cxn modelId="{A67DC6FB-7496-E84D-8363-014DCA88033D}" type="presParOf" srcId="{11279779-7FFB-9E45-88D5-949E1A923345}" destId="{50DBF6FA-67BF-6D48-9B8B-913150B53CB3}" srcOrd="8" destOrd="0" presId="urn:microsoft.com/office/officeart/2005/8/layout/venn1"/>
    <dgm:cxn modelId="{67B59F4B-8A79-584E-8314-629ED1212C41}" type="presParOf" srcId="{11279779-7FFB-9E45-88D5-949E1A923345}" destId="{9179FDE6-CCEA-014F-B311-B43464694DEC}" srcOrd="9" destOrd="0" presId="urn:microsoft.com/office/officeart/2005/8/layout/venn1"/>
    <dgm:cxn modelId="{0AFCF6F1-A8EF-D243-8E1E-982A4A9406D1}" type="presParOf" srcId="{11279779-7FFB-9E45-88D5-949E1A923345}" destId="{7E2F7F28-62E6-F240-87A9-380AB61E387C}" srcOrd="10" destOrd="0" presId="urn:microsoft.com/office/officeart/2005/8/layout/venn1"/>
    <dgm:cxn modelId="{A2C05D4A-6BFB-9148-A9C2-06537B922DDE}" type="presParOf" srcId="{11279779-7FFB-9E45-88D5-949E1A923345}" destId="{E517163D-C532-0940-BEA5-7B6AEECAA446}" srcOrd="11" destOrd="0" presId="urn:microsoft.com/office/officeart/2005/8/layout/venn1"/>
    <dgm:cxn modelId="{20CD8CC5-8066-BF48-A14A-CE785C489954}" type="presParOf" srcId="{11279779-7FFB-9E45-88D5-949E1A923345}" destId="{8F630ED2-BBF8-C345-AE3A-5ACC0996777B}" srcOrd="12" destOrd="0" presId="urn:microsoft.com/office/officeart/2005/8/layout/venn1"/>
    <dgm:cxn modelId="{E08E4B9B-C650-1B42-BBC2-4D21FE2C7AA1}" type="presParOf" srcId="{11279779-7FFB-9E45-88D5-949E1A923345}" destId="{FFB9F088-932E-4C47-AA27-60F8542B90EE}" srcOrd="13" destOrd="0" presId="urn:microsoft.com/office/officeart/2005/8/layout/venn1"/>
  </dgm:cxnLst>
  <dgm:bg>
    <a:solidFill>
      <a:schemeClr val="bg1"/>
    </a:solidFill>
  </dgm:bg>
  <dgm:whole>
    <a:ln>
      <a:solidFill>
        <a:schemeClr val="bg1"/>
      </a:solidFill>
    </a:ln>
  </dgm:whole>
  <dgm:extLst>
    <a:ext uri="http://schemas.microsoft.com/office/drawing/2008/diagram">
      <dsp:dataModelExt xmlns:dsp="http://schemas.microsoft.com/office/drawing/2008/diagram" relId="rId24"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A999C53-2324-4257-8F6E-56F4BEFB9854}"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C4D9F6C0-11B9-4992-B6C7-AFF7F1148EBB}">
      <dgm:prSet/>
      <dgm:spPr/>
      <dgm:t>
        <a:bodyPr/>
        <a:lstStyle/>
        <a:p>
          <a:r>
            <a:rPr lang="en-GB" dirty="0"/>
            <a:t>“The Palestine-Israel issue has been raging for centuries!” </a:t>
          </a:r>
          <a:endParaRPr lang="en-US" dirty="0"/>
        </a:p>
      </dgm:t>
    </dgm:pt>
    <dgm:pt modelId="{D2ED5DCD-4AFB-468C-B63B-A6B71A0E6CB9}" type="parTrans" cxnId="{4C5A02BF-568A-4B46-9AF8-63B3B2B78515}">
      <dgm:prSet/>
      <dgm:spPr/>
      <dgm:t>
        <a:bodyPr/>
        <a:lstStyle/>
        <a:p>
          <a:endParaRPr lang="en-US"/>
        </a:p>
      </dgm:t>
    </dgm:pt>
    <dgm:pt modelId="{D53BD4F6-EB30-459A-AEDF-683A9BB206C2}" type="sibTrans" cxnId="{4C5A02BF-568A-4B46-9AF8-63B3B2B78515}">
      <dgm:prSet/>
      <dgm:spPr/>
      <dgm:t>
        <a:bodyPr/>
        <a:lstStyle/>
        <a:p>
          <a:endParaRPr lang="en-US"/>
        </a:p>
      </dgm:t>
    </dgm:pt>
    <dgm:pt modelId="{6E3398C8-75ED-4AB9-A973-C80E2F5FCE18}">
      <dgm:prSet/>
      <dgm:spPr/>
      <dgm:t>
        <a:bodyPr/>
        <a:lstStyle/>
        <a:p>
          <a:r>
            <a:rPr lang="en-GB" dirty="0"/>
            <a:t>“Palestine was an ‘empty land’ in the nineteenth century!”</a:t>
          </a:r>
          <a:endParaRPr lang="en-US" dirty="0"/>
        </a:p>
      </dgm:t>
    </dgm:pt>
    <dgm:pt modelId="{DDF6B7AB-B706-49D4-A733-4E7F34978988}" type="parTrans" cxnId="{E5484D1F-268B-458D-ACD0-3966F83544B2}">
      <dgm:prSet/>
      <dgm:spPr/>
      <dgm:t>
        <a:bodyPr/>
        <a:lstStyle/>
        <a:p>
          <a:endParaRPr lang="en-US"/>
        </a:p>
      </dgm:t>
    </dgm:pt>
    <dgm:pt modelId="{209264DE-A0C5-49A1-84FA-9606D4D3A6F6}" type="sibTrans" cxnId="{E5484D1F-268B-458D-ACD0-3966F83544B2}">
      <dgm:prSet/>
      <dgm:spPr/>
      <dgm:t>
        <a:bodyPr/>
        <a:lstStyle/>
        <a:p>
          <a:endParaRPr lang="en-US"/>
        </a:p>
      </dgm:t>
    </dgm:pt>
    <dgm:pt modelId="{44DFFF70-10F3-4487-AFB3-F34887C28474}">
      <dgm:prSet/>
      <dgm:spPr/>
      <dgm:t>
        <a:bodyPr/>
        <a:lstStyle/>
        <a:p>
          <a:r>
            <a:rPr lang="en-GB" dirty="0"/>
            <a:t>“Zionism is just another word for Judaism!”</a:t>
          </a:r>
          <a:endParaRPr lang="en-US" dirty="0"/>
        </a:p>
      </dgm:t>
    </dgm:pt>
    <dgm:pt modelId="{149FA3EC-560F-4AC1-9F8E-12FFA91BD1D4}" type="parTrans" cxnId="{2B8C6DCD-B45F-49A4-8648-546D54C379C4}">
      <dgm:prSet/>
      <dgm:spPr/>
      <dgm:t>
        <a:bodyPr/>
        <a:lstStyle/>
        <a:p>
          <a:endParaRPr lang="en-US"/>
        </a:p>
      </dgm:t>
    </dgm:pt>
    <dgm:pt modelId="{AB001050-8276-46BC-BC71-C4F7C14F60DA}" type="sibTrans" cxnId="{2B8C6DCD-B45F-49A4-8648-546D54C379C4}">
      <dgm:prSet/>
      <dgm:spPr/>
      <dgm:t>
        <a:bodyPr/>
        <a:lstStyle/>
        <a:p>
          <a:endParaRPr lang="en-US"/>
        </a:p>
      </dgm:t>
    </dgm:pt>
    <dgm:pt modelId="{61C13D67-25A7-4EF7-A22C-BE3F03E310C1}">
      <dgm:prSet/>
      <dgm:spPr/>
      <dgm:t>
        <a:bodyPr/>
        <a:lstStyle/>
        <a:p>
          <a:r>
            <a:rPr lang="en-GB" dirty="0"/>
            <a:t>“The Palestine-Israel issue is all about religion!”</a:t>
          </a:r>
          <a:endParaRPr lang="en-US" dirty="0"/>
        </a:p>
      </dgm:t>
    </dgm:pt>
    <dgm:pt modelId="{9A541400-28EB-4D4C-96EA-D1D0F2A3C018}" type="parTrans" cxnId="{F5F29794-A5C3-41D8-80BB-88F3D4174CE6}">
      <dgm:prSet/>
      <dgm:spPr/>
      <dgm:t>
        <a:bodyPr/>
        <a:lstStyle/>
        <a:p>
          <a:endParaRPr lang="en-US"/>
        </a:p>
      </dgm:t>
    </dgm:pt>
    <dgm:pt modelId="{71609FAF-DAE5-4DA8-8338-6C5603483FFF}" type="sibTrans" cxnId="{F5F29794-A5C3-41D8-80BB-88F3D4174CE6}">
      <dgm:prSet/>
      <dgm:spPr/>
      <dgm:t>
        <a:bodyPr/>
        <a:lstStyle/>
        <a:p>
          <a:endParaRPr lang="en-US"/>
        </a:p>
      </dgm:t>
    </dgm:pt>
    <dgm:pt modelId="{9DBDC715-1EAF-4791-8C0F-0C85081BA867}">
      <dgm:prSet/>
      <dgm:spPr/>
      <dgm:t>
        <a:bodyPr/>
        <a:lstStyle/>
        <a:p>
          <a:r>
            <a:rPr lang="en-GB" dirty="0"/>
            <a:t>“The Palestine-Israel issue is unique… you can’t compare it with anything else!”</a:t>
          </a:r>
          <a:endParaRPr lang="en-US" dirty="0"/>
        </a:p>
      </dgm:t>
    </dgm:pt>
    <dgm:pt modelId="{178AD955-54B3-41B0-B803-AA71E7D3D3FB}" type="parTrans" cxnId="{A6BDE635-2C5E-426D-AF14-8C1B4C23A9EC}">
      <dgm:prSet/>
      <dgm:spPr/>
      <dgm:t>
        <a:bodyPr/>
        <a:lstStyle/>
        <a:p>
          <a:endParaRPr lang="en-US"/>
        </a:p>
      </dgm:t>
    </dgm:pt>
    <dgm:pt modelId="{DE264DF9-62CB-4DC3-8BFA-BB824D5AA503}" type="sibTrans" cxnId="{A6BDE635-2C5E-426D-AF14-8C1B4C23A9EC}">
      <dgm:prSet/>
      <dgm:spPr/>
      <dgm:t>
        <a:bodyPr/>
        <a:lstStyle/>
        <a:p>
          <a:endParaRPr lang="en-US"/>
        </a:p>
      </dgm:t>
    </dgm:pt>
    <dgm:pt modelId="{612ACA2A-FA8E-7F4C-A236-0CB22DCBA9CA}" type="pres">
      <dgm:prSet presAssocID="{FA999C53-2324-4257-8F6E-56F4BEFB9854}" presName="diagram" presStyleCnt="0">
        <dgm:presLayoutVars>
          <dgm:dir/>
          <dgm:resizeHandles val="exact"/>
        </dgm:presLayoutVars>
      </dgm:prSet>
      <dgm:spPr/>
    </dgm:pt>
    <dgm:pt modelId="{A9EC9E1C-6711-6F42-8FEA-9F21410C9F18}" type="pres">
      <dgm:prSet presAssocID="{C4D9F6C0-11B9-4992-B6C7-AFF7F1148EBB}" presName="node" presStyleLbl="node1" presStyleIdx="0" presStyleCnt="5">
        <dgm:presLayoutVars>
          <dgm:bulletEnabled val="1"/>
        </dgm:presLayoutVars>
      </dgm:prSet>
      <dgm:spPr/>
    </dgm:pt>
    <dgm:pt modelId="{1DD3FDA5-C819-B046-AF46-25F535DE1C89}" type="pres">
      <dgm:prSet presAssocID="{D53BD4F6-EB30-459A-AEDF-683A9BB206C2}" presName="sibTrans" presStyleCnt="0"/>
      <dgm:spPr/>
    </dgm:pt>
    <dgm:pt modelId="{20869663-6020-3F4C-A489-A854EB3E9FDF}" type="pres">
      <dgm:prSet presAssocID="{6E3398C8-75ED-4AB9-A973-C80E2F5FCE18}" presName="node" presStyleLbl="node1" presStyleIdx="1" presStyleCnt="5">
        <dgm:presLayoutVars>
          <dgm:bulletEnabled val="1"/>
        </dgm:presLayoutVars>
      </dgm:prSet>
      <dgm:spPr/>
    </dgm:pt>
    <dgm:pt modelId="{0D06A947-83CF-3B43-A087-440E73D0C313}" type="pres">
      <dgm:prSet presAssocID="{209264DE-A0C5-49A1-84FA-9606D4D3A6F6}" presName="sibTrans" presStyleCnt="0"/>
      <dgm:spPr/>
    </dgm:pt>
    <dgm:pt modelId="{024AC9F6-A58A-A54F-8001-35E2A6C78670}" type="pres">
      <dgm:prSet presAssocID="{44DFFF70-10F3-4487-AFB3-F34887C28474}" presName="node" presStyleLbl="node1" presStyleIdx="2" presStyleCnt="5">
        <dgm:presLayoutVars>
          <dgm:bulletEnabled val="1"/>
        </dgm:presLayoutVars>
      </dgm:prSet>
      <dgm:spPr/>
    </dgm:pt>
    <dgm:pt modelId="{E4BF47D4-F9A4-F04C-BF94-FCDA40323879}" type="pres">
      <dgm:prSet presAssocID="{AB001050-8276-46BC-BC71-C4F7C14F60DA}" presName="sibTrans" presStyleCnt="0"/>
      <dgm:spPr/>
    </dgm:pt>
    <dgm:pt modelId="{83C59351-330B-1640-B93B-925AB87F7C6E}" type="pres">
      <dgm:prSet presAssocID="{61C13D67-25A7-4EF7-A22C-BE3F03E310C1}" presName="node" presStyleLbl="node1" presStyleIdx="3" presStyleCnt="5">
        <dgm:presLayoutVars>
          <dgm:bulletEnabled val="1"/>
        </dgm:presLayoutVars>
      </dgm:prSet>
      <dgm:spPr/>
    </dgm:pt>
    <dgm:pt modelId="{7658246E-F637-5A4F-BF7E-929E7CF17894}" type="pres">
      <dgm:prSet presAssocID="{71609FAF-DAE5-4DA8-8338-6C5603483FFF}" presName="sibTrans" presStyleCnt="0"/>
      <dgm:spPr/>
    </dgm:pt>
    <dgm:pt modelId="{8E8022EE-A48F-B740-A577-4033165ED3EC}" type="pres">
      <dgm:prSet presAssocID="{9DBDC715-1EAF-4791-8C0F-0C85081BA867}" presName="node" presStyleLbl="node1" presStyleIdx="4" presStyleCnt="5">
        <dgm:presLayoutVars>
          <dgm:bulletEnabled val="1"/>
        </dgm:presLayoutVars>
      </dgm:prSet>
      <dgm:spPr/>
    </dgm:pt>
  </dgm:ptLst>
  <dgm:cxnLst>
    <dgm:cxn modelId="{E5484D1F-268B-458D-ACD0-3966F83544B2}" srcId="{FA999C53-2324-4257-8F6E-56F4BEFB9854}" destId="{6E3398C8-75ED-4AB9-A973-C80E2F5FCE18}" srcOrd="1" destOrd="0" parTransId="{DDF6B7AB-B706-49D4-A733-4E7F34978988}" sibTransId="{209264DE-A0C5-49A1-84FA-9606D4D3A6F6}"/>
    <dgm:cxn modelId="{A6BDE635-2C5E-426D-AF14-8C1B4C23A9EC}" srcId="{FA999C53-2324-4257-8F6E-56F4BEFB9854}" destId="{9DBDC715-1EAF-4791-8C0F-0C85081BA867}" srcOrd="4" destOrd="0" parTransId="{178AD955-54B3-41B0-B803-AA71E7D3D3FB}" sibTransId="{DE264DF9-62CB-4DC3-8BFA-BB824D5AA503}"/>
    <dgm:cxn modelId="{884E0846-76AD-AC4F-AB1E-9CC50AF46BA1}" type="presOf" srcId="{61C13D67-25A7-4EF7-A22C-BE3F03E310C1}" destId="{83C59351-330B-1640-B93B-925AB87F7C6E}" srcOrd="0" destOrd="0" presId="urn:microsoft.com/office/officeart/2005/8/layout/default"/>
    <dgm:cxn modelId="{355DD849-CD4B-994F-B2AE-D1DCC28D4967}" type="presOf" srcId="{9DBDC715-1EAF-4791-8C0F-0C85081BA867}" destId="{8E8022EE-A48F-B740-A577-4033165ED3EC}" srcOrd="0" destOrd="0" presId="urn:microsoft.com/office/officeart/2005/8/layout/default"/>
    <dgm:cxn modelId="{F5F29794-A5C3-41D8-80BB-88F3D4174CE6}" srcId="{FA999C53-2324-4257-8F6E-56F4BEFB9854}" destId="{61C13D67-25A7-4EF7-A22C-BE3F03E310C1}" srcOrd="3" destOrd="0" parTransId="{9A541400-28EB-4D4C-96EA-D1D0F2A3C018}" sibTransId="{71609FAF-DAE5-4DA8-8338-6C5603483FFF}"/>
    <dgm:cxn modelId="{84A52797-3F27-2848-BE97-3DE67CA0B976}" type="presOf" srcId="{6E3398C8-75ED-4AB9-A973-C80E2F5FCE18}" destId="{20869663-6020-3F4C-A489-A854EB3E9FDF}" srcOrd="0" destOrd="0" presId="urn:microsoft.com/office/officeart/2005/8/layout/default"/>
    <dgm:cxn modelId="{B106E29A-E9F7-D344-B666-5B4EF61CFCB9}" type="presOf" srcId="{C4D9F6C0-11B9-4992-B6C7-AFF7F1148EBB}" destId="{A9EC9E1C-6711-6F42-8FEA-9F21410C9F18}" srcOrd="0" destOrd="0" presId="urn:microsoft.com/office/officeart/2005/8/layout/default"/>
    <dgm:cxn modelId="{DC3029B4-F058-CF4E-903C-C51B6353112E}" type="presOf" srcId="{44DFFF70-10F3-4487-AFB3-F34887C28474}" destId="{024AC9F6-A58A-A54F-8001-35E2A6C78670}" srcOrd="0" destOrd="0" presId="urn:microsoft.com/office/officeart/2005/8/layout/default"/>
    <dgm:cxn modelId="{4C5A02BF-568A-4B46-9AF8-63B3B2B78515}" srcId="{FA999C53-2324-4257-8F6E-56F4BEFB9854}" destId="{C4D9F6C0-11B9-4992-B6C7-AFF7F1148EBB}" srcOrd="0" destOrd="0" parTransId="{D2ED5DCD-4AFB-468C-B63B-A6B71A0E6CB9}" sibTransId="{D53BD4F6-EB30-459A-AEDF-683A9BB206C2}"/>
    <dgm:cxn modelId="{2B8C6DCD-B45F-49A4-8648-546D54C379C4}" srcId="{FA999C53-2324-4257-8F6E-56F4BEFB9854}" destId="{44DFFF70-10F3-4487-AFB3-F34887C28474}" srcOrd="2" destOrd="0" parTransId="{149FA3EC-560F-4AC1-9F8E-12FFA91BD1D4}" sibTransId="{AB001050-8276-46BC-BC71-C4F7C14F60DA}"/>
    <dgm:cxn modelId="{C1F13EE4-E9B0-2845-AA40-3EDFB4E87631}" type="presOf" srcId="{FA999C53-2324-4257-8F6E-56F4BEFB9854}" destId="{612ACA2A-FA8E-7F4C-A236-0CB22DCBA9CA}" srcOrd="0" destOrd="0" presId="urn:microsoft.com/office/officeart/2005/8/layout/default"/>
    <dgm:cxn modelId="{E39E5E01-0BB5-6143-8E38-6ABDFA773336}" type="presParOf" srcId="{612ACA2A-FA8E-7F4C-A236-0CB22DCBA9CA}" destId="{A9EC9E1C-6711-6F42-8FEA-9F21410C9F18}" srcOrd="0" destOrd="0" presId="urn:microsoft.com/office/officeart/2005/8/layout/default"/>
    <dgm:cxn modelId="{79382F27-4CB2-E346-BE1B-8690C15A4B5E}" type="presParOf" srcId="{612ACA2A-FA8E-7F4C-A236-0CB22DCBA9CA}" destId="{1DD3FDA5-C819-B046-AF46-25F535DE1C89}" srcOrd="1" destOrd="0" presId="urn:microsoft.com/office/officeart/2005/8/layout/default"/>
    <dgm:cxn modelId="{93DE9E02-A76B-4747-BB0F-14F407472217}" type="presParOf" srcId="{612ACA2A-FA8E-7F4C-A236-0CB22DCBA9CA}" destId="{20869663-6020-3F4C-A489-A854EB3E9FDF}" srcOrd="2" destOrd="0" presId="urn:microsoft.com/office/officeart/2005/8/layout/default"/>
    <dgm:cxn modelId="{EAA3F5B9-27E1-1E41-A62D-C34207651C02}" type="presParOf" srcId="{612ACA2A-FA8E-7F4C-A236-0CB22DCBA9CA}" destId="{0D06A947-83CF-3B43-A087-440E73D0C313}" srcOrd="3" destOrd="0" presId="urn:microsoft.com/office/officeart/2005/8/layout/default"/>
    <dgm:cxn modelId="{B4B016D5-6909-ED40-B00E-A82E161873BC}" type="presParOf" srcId="{612ACA2A-FA8E-7F4C-A236-0CB22DCBA9CA}" destId="{024AC9F6-A58A-A54F-8001-35E2A6C78670}" srcOrd="4" destOrd="0" presId="urn:microsoft.com/office/officeart/2005/8/layout/default"/>
    <dgm:cxn modelId="{DBF1209D-4465-854B-9515-6611EFF6FA44}" type="presParOf" srcId="{612ACA2A-FA8E-7F4C-A236-0CB22DCBA9CA}" destId="{E4BF47D4-F9A4-F04C-BF94-FCDA40323879}" srcOrd="5" destOrd="0" presId="urn:microsoft.com/office/officeart/2005/8/layout/default"/>
    <dgm:cxn modelId="{AD9752CE-1085-A348-8354-0285CED71B11}" type="presParOf" srcId="{612ACA2A-FA8E-7F4C-A236-0CB22DCBA9CA}" destId="{83C59351-330B-1640-B93B-925AB87F7C6E}" srcOrd="6" destOrd="0" presId="urn:microsoft.com/office/officeart/2005/8/layout/default"/>
    <dgm:cxn modelId="{C4247CE3-5329-8249-B107-CD29D85316D6}" type="presParOf" srcId="{612ACA2A-FA8E-7F4C-A236-0CB22DCBA9CA}" destId="{7658246E-F637-5A4F-BF7E-929E7CF17894}" srcOrd="7" destOrd="0" presId="urn:microsoft.com/office/officeart/2005/8/layout/default"/>
    <dgm:cxn modelId="{8553E107-9154-1E42-9F76-EA0F95344C7D}" type="presParOf" srcId="{612ACA2A-FA8E-7F4C-A236-0CB22DCBA9CA}" destId="{8E8022EE-A48F-B740-A577-4033165ED3EC}"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EF0D37-8DE6-B544-940D-C52709E8A6BA}">
      <dsp:nvSpPr>
        <dsp:cNvPr id="0" name=""/>
        <dsp:cNvSpPr/>
      </dsp:nvSpPr>
      <dsp:spPr>
        <a:xfrm>
          <a:off x="0" y="18266"/>
          <a:ext cx="6263640" cy="9734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GB" sz="3000" kern="1200" dirty="0"/>
            <a:t>What does it mean to be a </a:t>
          </a:r>
          <a:r>
            <a:rPr lang="en-GB" sz="3000" b="1" kern="1200" dirty="0"/>
            <a:t>refugee</a:t>
          </a:r>
          <a:r>
            <a:rPr lang="en-GB" sz="3000" kern="1200" dirty="0"/>
            <a:t>?</a:t>
          </a:r>
          <a:endParaRPr lang="en-US" sz="3000" kern="1200" dirty="0"/>
        </a:p>
      </dsp:txBody>
      <dsp:txXfrm>
        <a:off x="47519" y="65785"/>
        <a:ext cx="6168602" cy="878402"/>
      </dsp:txXfrm>
    </dsp:sp>
    <dsp:sp modelId="{91331F73-E42E-BE40-B6F4-1D3CB3F57327}">
      <dsp:nvSpPr>
        <dsp:cNvPr id="0" name=""/>
        <dsp:cNvSpPr/>
      </dsp:nvSpPr>
      <dsp:spPr>
        <a:xfrm>
          <a:off x="0" y="1141466"/>
          <a:ext cx="6263640" cy="973440"/>
        </a:xfrm>
        <a:prstGeom prst="roundRect">
          <a:avLst/>
        </a:prstGeom>
        <a:solidFill>
          <a:schemeClr val="accent5">
            <a:hueOff val="207253"/>
            <a:satOff val="19748"/>
            <a:lumOff val="-82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GB" sz="3000" kern="1200" dirty="0"/>
            <a:t>Why do people become refugees?</a:t>
          </a:r>
          <a:endParaRPr lang="en-US" sz="3000" kern="1200" dirty="0"/>
        </a:p>
      </dsp:txBody>
      <dsp:txXfrm>
        <a:off x="47519" y="1188985"/>
        <a:ext cx="6168602" cy="878402"/>
      </dsp:txXfrm>
    </dsp:sp>
    <dsp:sp modelId="{BC8004D5-9AA2-924B-90DB-46C5E1565848}">
      <dsp:nvSpPr>
        <dsp:cNvPr id="0" name=""/>
        <dsp:cNvSpPr/>
      </dsp:nvSpPr>
      <dsp:spPr>
        <a:xfrm>
          <a:off x="0" y="2264666"/>
          <a:ext cx="6263640" cy="973440"/>
        </a:xfrm>
        <a:prstGeom prst="roundRect">
          <a:avLst/>
        </a:prstGeom>
        <a:solidFill>
          <a:schemeClr val="accent5">
            <a:hueOff val="414507"/>
            <a:satOff val="39495"/>
            <a:lumOff val="-1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GB" sz="3000" kern="1200" dirty="0"/>
            <a:t>Can you think of any examples?</a:t>
          </a:r>
          <a:endParaRPr lang="en-US" sz="3000" kern="1200" dirty="0"/>
        </a:p>
      </dsp:txBody>
      <dsp:txXfrm>
        <a:off x="47519" y="2312185"/>
        <a:ext cx="6168602" cy="8784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4DFFA4-44D8-B54B-A27E-347037D4B6CD}">
      <dsp:nvSpPr>
        <dsp:cNvPr id="0" name=""/>
        <dsp:cNvSpPr/>
      </dsp:nvSpPr>
      <dsp:spPr>
        <a:xfrm>
          <a:off x="0" y="1060176"/>
          <a:ext cx="7750769" cy="63685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GB" sz="4000" b="1" kern="1200" dirty="0"/>
            <a:t>Refugee</a:t>
          </a:r>
          <a:endParaRPr lang="en-US" sz="4000" kern="1200" dirty="0"/>
        </a:p>
      </dsp:txBody>
      <dsp:txXfrm>
        <a:off x="31089" y="1091265"/>
        <a:ext cx="7688591" cy="574673"/>
      </dsp:txXfrm>
    </dsp:sp>
    <dsp:sp modelId="{BF69C976-B183-6C4B-BBDC-A59074D2D5AB}">
      <dsp:nvSpPr>
        <dsp:cNvPr id="0" name=""/>
        <dsp:cNvSpPr/>
      </dsp:nvSpPr>
      <dsp:spPr>
        <a:xfrm>
          <a:off x="0" y="1851264"/>
          <a:ext cx="7750769" cy="65429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GB" sz="4000" b="1" kern="1200" dirty="0"/>
            <a:t>Ethnic cleansing</a:t>
          </a:r>
          <a:endParaRPr lang="en-US" sz="4000" kern="1200" dirty="0"/>
        </a:p>
      </dsp:txBody>
      <dsp:txXfrm>
        <a:off x="31940" y="1883204"/>
        <a:ext cx="7686889" cy="590415"/>
      </dsp:txXfrm>
    </dsp:sp>
    <dsp:sp modelId="{CF3742CF-839F-9D4C-B183-87CE80565FF9}">
      <dsp:nvSpPr>
        <dsp:cNvPr id="0" name=""/>
        <dsp:cNvSpPr/>
      </dsp:nvSpPr>
      <dsp:spPr>
        <a:xfrm>
          <a:off x="0" y="2687495"/>
          <a:ext cx="7750769" cy="718656"/>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dirty="0"/>
            <a:t>Right of Return</a:t>
          </a:r>
        </a:p>
      </dsp:txBody>
      <dsp:txXfrm>
        <a:off x="35082" y="2722577"/>
        <a:ext cx="7680605" cy="648492"/>
      </dsp:txXfrm>
    </dsp:sp>
    <dsp:sp modelId="{ADA142B6-7805-5B48-8B2E-4B35D3CE1AE7}">
      <dsp:nvSpPr>
        <dsp:cNvPr id="0" name=""/>
        <dsp:cNvSpPr/>
      </dsp:nvSpPr>
      <dsp:spPr>
        <a:xfrm>
          <a:off x="0" y="3563790"/>
          <a:ext cx="7750769" cy="69015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dirty="0"/>
            <a:t>Nakba</a:t>
          </a:r>
        </a:p>
      </dsp:txBody>
      <dsp:txXfrm>
        <a:off x="33690" y="3597480"/>
        <a:ext cx="7683389" cy="622773"/>
      </dsp:txXfrm>
    </dsp:sp>
    <dsp:sp modelId="{9BF26BCC-F0C8-1341-8745-72F0C0EDAAAC}">
      <dsp:nvSpPr>
        <dsp:cNvPr id="0" name=""/>
        <dsp:cNvSpPr/>
      </dsp:nvSpPr>
      <dsp:spPr>
        <a:xfrm>
          <a:off x="0" y="4412984"/>
          <a:ext cx="7750769" cy="794027"/>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GB" sz="4000" b="1" kern="1200" dirty="0"/>
            <a:t>UN Resolution 194</a:t>
          </a:r>
          <a:endParaRPr lang="en-US" sz="4000" kern="1200" dirty="0"/>
        </a:p>
      </dsp:txBody>
      <dsp:txXfrm>
        <a:off x="38761" y="4451745"/>
        <a:ext cx="7673247" cy="7165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4DFFA4-44D8-B54B-A27E-347037D4B6CD}">
      <dsp:nvSpPr>
        <dsp:cNvPr id="0" name=""/>
        <dsp:cNvSpPr/>
      </dsp:nvSpPr>
      <dsp:spPr>
        <a:xfrm>
          <a:off x="0" y="611724"/>
          <a:ext cx="9963882" cy="90998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t>Refugee: </a:t>
          </a:r>
          <a:r>
            <a:rPr lang="en-GB" sz="2000" kern="1200" dirty="0"/>
            <a:t>someone who cannot or will not return home due to well-founded fear of persecution</a:t>
          </a:r>
          <a:endParaRPr lang="en-US" sz="2000" kern="1200" dirty="0"/>
        </a:p>
      </dsp:txBody>
      <dsp:txXfrm>
        <a:off x="44422" y="656146"/>
        <a:ext cx="9875038" cy="821145"/>
      </dsp:txXfrm>
    </dsp:sp>
    <dsp:sp modelId="{BF69C976-B183-6C4B-BBDC-A59074D2D5AB}">
      <dsp:nvSpPr>
        <dsp:cNvPr id="0" name=""/>
        <dsp:cNvSpPr/>
      </dsp:nvSpPr>
      <dsp:spPr>
        <a:xfrm>
          <a:off x="0" y="1702451"/>
          <a:ext cx="9963882" cy="886818"/>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t>Ethnic cleansing: t</a:t>
          </a:r>
          <a:r>
            <a:rPr lang="en-GB" sz="2000" b="0" i="0" kern="1200" dirty="0"/>
            <a:t>he systematic forced removal of an ethnic, racial or religious group from a particular area</a:t>
          </a:r>
          <a:endParaRPr lang="en-US" sz="2000" kern="1200" dirty="0"/>
        </a:p>
      </dsp:txBody>
      <dsp:txXfrm>
        <a:off x="43291" y="1745742"/>
        <a:ext cx="9877300" cy="800236"/>
      </dsp:txXfrm>
    </dsp:sp>
    <dsp:sp modelId="{CF3742CF-839F-9D4C-B183-87CE80565FF9}">
      <dsp:nvSpPr>
        <dsp:cNvPr id="0" name=""/>
        <dsp:cNvSpPr/>
      </dsp:nvSpPr>
      <dsp:spPr>
        <a:xfrm>
          <a:off x="0" y="2771206"/>
          <a:ext cx="9963882" cy="718656"/>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t>Right of Return: </a:t>
          </a:r>
          <a:r>
            <a:rPr lang="en-GB" sz="2000" kern="1200" dirty="0"/>
            <a:t>a principle in international law which guarantees everyone’s right to return to their country</a:t>
          </a:r>
          <a:endParaRPr lang="en-US" sz="2000" kern="1200" dirty="0"/>
        </a:p>
      </dsp:txBody>
      <dsp:txXfrm>
        <a:off x="35082" y="2806288"/>
        <a:ext cx="9893718" cy="648492"/>
      </dsp:txXfrm>
    </dsp:sp>
    <dsp:sp modelId="{ADA142B6-7805-5B48-8B2E-4B35D3CE1AE7}">
      <dsp:nvSpPr>
        <dsp:cNvPr id="0" name=""/>
        <dsp:cNvSpPr/>
      </dsp:nvSpPr>
      <dsp:spPr>
        <a:xfrm>
          <a:off x="0" y="3674015"/>
          <a:ext cx="9963882" cy="95588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t>Nakba: </a:t>
          </a:r>
          <a:r>
            <a:rPr lang="en-GB" sz="2000" kern="1200" dirty="0"/>
            <a:t>Arabic for “catastrophe”, when 750,000 Palestinians (half of the Palestinian population) were forced to leave their homes and became refugees in 1948 – this is an example of </a:t>
          </a:r>
          <a:r>
            <a:rPr lang="en-GB" sz="2000" b="1" kern="1200" dirty="0"/>
            <a:t>ethnic cleansing</a:t>
          </a:r>
          <a:endParaRPr lang="en-US" sz="2000" b="1" kern="1200" dirty="0"/>
        </a:p>
      </dsp:txBody>
      <dsp:txXfrm>
        <a:off x="46663" y="3720678"/>
        <a:ext cx="9870556" cy="862562"/>
      </dsp:txXfrm>
    </dsp:sp>
    <dsp:sp modelId="{9BF26BCC-F0C8-1341-8745-72F0C0EDAAAC}">
      <dsp:nvSpPr>
        <dsp:cNvPr id="0" name=""/>
        <dsp:cNvSpPr/>
      </dsp:nvSpPr>
      <dsp:spPr>
        <a:xfrm>
          <a:off x="0" y="4764089"/>
          <a:ext cx="9963882" cy="794027"/>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t>UN Resolution 194: </a:t>
          </a:r>
          <a:r>
            <a:rPr lang="en-GB" sz="2000" kern="1200" dirty="0"/>
            <a:t>a resolution adopted by the United Nations in 1948 which stated that Palestinian refugees should be able to return to their homes or be financially compensated</a:t>
          </a:r>
          <a:endParaRPr lang="en-US" sz="2000" kern="1200" dirty="0"/>
        </a:p>
      </dsp:txBody>
      <dsp:txXfrm>
        <a:off x="38761" y="4802850"/>
        <a:ext cx="9886360" cy="7165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F69028-FC7E-3A4A-B384-E251A77E9630}">
      <dsp:nvSpPr>
        <dsp:cNvPr id="0" name=""/>
        <dsp:cNvSpPr/>
      </dsp:nvSpPr>
      <dsp:spPr>
        <a:xfrm>
          <a:off x="334158" y="1485"/>
          <a:ext cx="2603174" cy="1561904"/>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b="1" kern="1200" dirty="0"/>
            <a:t>World War Two</a:t>
          </a:r>
          <a:endParaRPr lang="en-US" sz="2800" b="1" kern="1200" dirty="0"/>
        </a:p>
      </dsp:txBody>
      <dsp:txXfrm>
        <a:off x="334158" y="1485"/>
        <a:ext cx="2603174" cy="1561904"/>
      </dsp:txXfrm>
    </dsp:sp>
    <dsp:sp modelId="{9A700B35-99FD-5A43-985C-31002B5B0EE5}">
      <dsp:nvSpPr>
        <dsp:cNvPr id="0" name=""/>
        <dsp:cNvSpPr/>
      </dsp:nvSpPr>
      <dsp:spPr>
        <a:xfrm>
          <a:off x="3197651" y="1485"/>
          <a:ext cx="2603174" cy="1561904"/>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b="1" kern="1200" dirty="0"/>
            <a:t>The Holocaust</a:t>
          </a:r>
          <a:endParaRPr lang="en-US" sz="2800" b="1" kern="1200" dirty="0"/>
        </a:p>
      </dsp:txBody>
      <dsp:txXfrm>
        <a:off x="3197651" y="1485"/>
        <a:ext cx="2603174" cy="1561904"/>
      </dsp:txXfrm>
    </dsp:sp>
    <dsp:sp modelId="{34CEE787-8C20-C046-A704-CF7F0A3E4DA4}">
      <dsp:nvSpPr>
        <dsp:cNvPr id="0" name=""/>
        <dsp:cNvSpPr/>
      </dsp:nvSpPr>
      <dsp:spPr>
        <a:xfrm>
          <a:off x="334158" y="1823707"/>
          <a:ext cx="2603174" cy="1561904"/>
        </a:xfrm>
        <a:prstGeom prst="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t>Ernest Bevin, British Foreign Secretary, limiting Jewish arrivals to Mandate Palestine at 18,000 a year in 1945</a:t>
          </a:r>
          <a:endParaRPr lang="en-US" sz="1800" b="1" kern="1200" dirty="0"/>
        </a:p>
      </dsp:txBody>
      <dsp:txXfrm>
        <a:off x="334158" y="1823707"/>
        <a:ext cx="2603174" cy="1561904"/>
      </dsp:txXfrm>
    </dsp:sp>
    <dsp:sp modelId="{EBA648D5-6CF2-8D45-9213-576FDC90E1D1}">
      <dsp:nvSpPr>
        <dsp:cNvPr id="0" name=""/>
        <dsp:cNvSpPr/>
      </dsp:nvSpPr>
      <dsp:spPr>
        <a:xfrm>
          <a:off x="318904" y="3647415"/>
          <a:ext cx="2603174" cy="1561904"/>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kern="1200" dirty="0"/>
            <a:t>Jewish opposition to Britain’s limits to Jewish arrivals in Mandate Palestine and the brutal attacks by the Irgun and the Lehi in response to this</a:t>
          </a:r>
        </a:p>
      </dsp:txBody>
      <dsp:txXfrm>
        <a:off x="318904" y="3647415"/>
        <a:ext cx="2603174" cy="1561904"/>
      </dsp:txXfrm>
    </dsp:sp>
    <dsp:sp modelId="{4238BBB8-214E-454B-86F2-F702A2585140}">
      <dsp:nvSpPr>
        <dsp:cNvPr id="0" name=""/>
        <dsp:cNvSpPr/>
      </dsp:nvSpPr>
      <dsp:spPr>
        <a:xfrm>
          <a:off x="3229097" y="1823702"/>
          <a:ext cx="2603174" cy="1561904"/>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t>Increased international calls for an independent Jewish state as the full horrors of the Holocaust came to light </a:t>
          </a:r>
        </a:p>
      </dsp:txBody>
      <dsp:txXfrm>
        <a:off x="3229097" y="1823702"/>
        <a:ext cx="2603174" cy="1561904"/>
      </dsp:txXfrm>
    </dsp:sp>
    <dsp:sp modelId="{65762DF0-010B-F247-A0DE-54B820DA5806}">
      <dsp:nvSpPr>
        <dsp:cNvPr id="0" name=""/>
        <dsp:cNvSpPr/>
      </dsp:nvSpPr>
      <dsp:spPr>
        <a:xfrm>
          <a:off x="3197651" y="3645929"/>
          <a:ext cx="2603174" cy="1561904"/>
        </a:xfrm>
        <a:prstGeom prst="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t>British concerns about a repeat of the 1936-1939 Arab Revolt</a:t>
          </a:r>
        </a:p>
      </dsp:txBody>
      <dsp:txXfrm>
        <a:off x="3197651" y="3645929"/>
        <a:ext cx="2603174" cy="15619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3B1B54-ED28-8041-A248-FCD5FDD07E39}">
      <dsp:nvSpPr>
        <dsp:cNvPr id="0" name=""/>
        <dsp:cNvSpPr/>
      </dsp:nvSpPr>
      <dsp:spPr>
        <a:xfrm>
          <a:off x="2340185" y="1035866"/>
          <a:ext cx="1327016" cy="1327178"/>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CE0E8011-8973-724A-AC01-ED53D6841130}">
      <dsp:nvSpPr>
        <dsp:cNvPr id="0" name=""/>
        <dsp:cNvSpPr/>
      </dsp:nvSpPr>
      <dsp:spPr>
        <a:xfrm>
          <a:off x="2243423" y="0"/>
          <a:ext cx="1520539" cy="81372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GB" sz="1300" kern="1200" dirty="0">
              <a:solidFill>
                <a:schemeClr val="accent2"/>
              </a:solidFill>
            </a:rPr>
            <a:t>L1: Was Palestine an ‘empty land’ in the nineteenth century?</a:t>
          </a:r>
          <a:endParaRPr lang="en-US" sz="1300" kern="1200" dirty="0">
            <a:solidFill>
              <a:schemeClr val="accent2"/>
            </a:solidFill>
          </a:endParaRPr>
        </a:p>
      </dsp:txBody>
      <dsp:txXfrm>
        <a:off x="2243423" y="0"/>
        <a:ext cx="1520539" cy="813721"/>
      </dsp:txXfrm>
    </dsp:sp>
    <dsp:sp modelId="{2C9CA218-8D57-C545-A7CE-2C02335DBF05}">
      <dsp:nvSpPr>
        <dsp:cNvPr id="0" name=""/>
        <dsp:cNvSpPr/>
      </dsp:nvSpPr>
      <dsp:spPr>
        <a:xfrm>
          <a:off x="2729443" y="1223022"/>
          <a:ext cx="1327016" cy="1327178"/>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40CEB215-497A-074E-B87B-5BA80E51241F}">
      <dsp:nvSpPr>
        <dsp:cNvPr id="0" name=""/>
        <dsp:cNvSpPr/>
      </dsp:nvSpPr>
      <dsp:spPr>
        <a:xfrm>
          <a:off x="4220125" y="773034"/>
          <a:ext cx="1437600" cy="89509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GB" sz="1300" kern="1200" dirty="0">
              <a:solidFill>
                <a:schemeClr val="accent3"/>
              </a:solidFill>
            </a:rPr>
            <a:t>L2: Why was Zionism established in the nineteenth century?</a:t>
          </a:r>
          <a:endParaRPr lang="en-US" sz="1300" kern="1200" dirty="0">
            <a:solidFill>
              <a:schemeClr val="accent3"/>
            </a:solidFill>
          </a:endParaRPr>
        </a:p>
      </dsp:txBody>
      <dsp:txXfrm>
        <a:off x="4220125" y="773034"/>
        <a:ext cx="1437600" cy="895093"/>
      </dsp:txXfrm>
    </dsp:sp>
    <dsp:sp modelId="{2C73E4AB-7A13-F241-815C-5E30E188ED00}">
      <dsp:nvSpPr>
        <dsp:cNvPr id="0" name=""/>
        <dsp:cNvSpPr/>
      </dsp:nvSpPr>
      <dsp:spPr>
        <a:xfrm>
          <a:off x="2825099" y="1644123"/>
          <a:ext cx="1327016" cy="1327178"/>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54AC465C-4A7F-7043-87BB-2A737D45BE56}">
      <dsp:nvSpPr>
        <dsp:cNvPr id="0" name=""/>
        <dsp:cNvSpPr/>
      </dsp:nvSpPr>
      <dsp:spPr>
        <a:xfrm>
          <a:off x="4358355" y="1912244"/>
          <a:ext cx="1409954" cy="95612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GB" sz="1300" kern="1200" dirty="0">
              <a:solidFill>
                <a:schemeClr val="accent4"/>
              </a:solidFill>
            </a:rPr>
            <a:t>L3: What are the origins of the Palestinian national movement?</a:t>
          </a:r>
          <a:endParaRPr lang="en-US" sz="1300" kern="1200" dirty="0">
            <a:solidFill>
              <a:schemeClr val="accent4"/>
            </a:solidFill>
          </a:endParaRPr>
        </a:p>
      </dsp:txBody>
      <dsp:txXfrm>
        <a:off x="4358355" y="1912244"/>
        <a:ext cx="1409954" cy="956122"/>
      </dsp:txXfrm>
    </dsp:sp>
    <dsp:sp modelId="{E7EAE48D-A2CE-6B4C-97F1-2A036A323C1B}">
      <dsp:nvSpPr>
        <dsp:cNvPr id="0" name=""/>
        <dsp:cNvSpPr/>
      </dsp:nvSpPr>
      <dsp:spPr>
        <a:xfrm>
          <a:off x="2555825" y="1981817"/>
          <a:ext cx="1327016" cy="1327178"/>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FDB11B7B-5367-544D-8052-C3C64BE64E92}">
      <dsp:nvSpPr>
        <dsp:cNvPr id="0" name=""/>
        <dsp:cNvSpPr/>
      </dsp:nvSpPr>
      <dsp:spPr>
        <a:xfrm>
          <a:off x="3750140" y="3193854"/>
          <a:ext cx="1520539" cy="87475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GB" sz="1300" kern="1200" dirty="0">
              <a:solidFill>
                <a:schemeClr val="accent5"/>
              </a:solidFill>
            </a:rPr>
            <a:t>L4: Why did Britain govern Palestine-Israel between 1920 and 1948?</a:t>
          </a:r>
          <a:endParaRPr lang="en-US" sz="1300" kern="1200" dirty="0">
            <a:solidFill>
              <a:schemeClr val="accent5"/>
            </a:solidFill>
          </a:endParaRPr>
        </a:p>
      </dsp:txBody>
      <dsp:txXfrm>
        <a:off x="3750140" y="3193854"/>
        <a:ext cx="1520539" cy="874750"/>
      </dsp:txXfrm>
    </dsp:sp>
    <dsp:sp modelId="{50DBF6FA-67BF-6D48-9B8B-913150B53CB3}">
      <dsp:nvSpPr>
        <dsp:cNvPr id="0" name=""/>
        <dsp:cNvSpPr/>
      </dsp:nvSpPr>
      <dsp:spPr>
        <a:xfrm>
          <a:off x="2124545" y="1981817"/>
          <a:ext cx="1327016" cy="1327178"/>
        </a:xfrm>
        <a:prstGeom prst="ellipse">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9179FDE6-CCEA-014F-B311-B43464694DEC}">
      <dsp:nvSpPr>
        <dsp:cNvPr id="0" name=""/>
        <dsp:cNvSpPr/>
      </dsp:nvSpPr>
      <dsp:spPr>
        <a:xfrm>
          <a:off x="736707" y="3193854"/>
          <a:ext cx="1520539" cy="87475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GB" sz="1300" kern="1200" dirty="0">
              <a:solidFill>
                <a:schemeClr val="accent6"/>
              </a:solidFill>
            </a:rPr>
            <a:t>L5: What happened in 1920s and 1930s Mandate Palestine?</a:t>
          </a:r>
          <a:endParaRPr lang="en-US" sz="1300" kern="1200" dirty="0">
            <a:solidFill>
              <a:schemeClr val="accent6"/>
            </a:solidFill>
          </a:endParaRPr>
        </a:p>
      </dsp:txBody>
      <dsp:txXfrm>
        <a:off x="736707" y="3193854"/>
        <a:ext cx="1520539" cy="874750"/>
      </dsp:txXfrm>
    </dsp:sp>
    <dsp:sp modelId="{7E2F7F28-62E6-F240-87A9-380AB61E387C}">
      <dsp:nvSpPr>
        <dsp:cNvPr id="0" name=""/>
        <dsp:cNvSpPr/>
      </dsp:nvSpPr>
      <dsp:spPr>
        <a:xfrm>
          <a:off x="1855271" y="1644123"/>
          <a:ext cx="1327016" cy="1327178"/>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E517163D-C532-0940-BEA5-7B6AEECAA446}">
      <dsp:nvSpPr>
        <dsp:cNvPr id="0" name=""/>
        <dsp:cNvSpPr/>
      </dsp:nvSpPr>
      <dsp:spPr>
        <a:xfrm>
          <a:off x="239076" y="1912244"/>
          <a:ext cx="1409954" cy="95612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GB" sz="1300" kern="1200" dirty="0">
              <a:solidFill>
                <a:schemeClr val="accent4"/>
              </a:solidFill>
            </a:rPr>
            <a:t>L6: What were the consequences of WW2 for Mandate Palestine?</a:t>
          </a:r>
          <a:endParaRPr lang="en-US" sz="1300" kern="1200" dirty="0">
            <a:solidFill>
              <a:schemeClr val="accent4"/>
            </a:solidFill>
          </a:endParaRPr>
        </a:p>
      </dsp:txBody>
      <dsp:txXfrm>
        <a:off x="239076" y="1912244"/>
        <a:ext cx="1409954" cy="956122"/>
      </dsp:txXfrm>
    </dsp:sp>
    <dsp:sp modelId="{8F630ED2-BBF8-C345-AE3A-5ACC0996777B}">
      <dsp:nvSpPr>
        <dsp:cNvPr id="0" name=""/>
        <dsp:cNvSpPr/>
      </dsp:nvSpPr>
      <dsp:spPr>
        <a:xfrm>
          <a:off x="1950927" y="1223022"/>
          <a:ext cx="1327016" cy="1327178"/>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FFB9F088-932E-4C47-AA27-60F8542B90EE}">
      <dsp:nvSpPr>
        <dsp:cNvPr id="0" name=""/>
        <dsp:cNvSpPr/>
      </dsp:nvSpPr>
      <dsp:spPr>
        <a:xfrm>
          <a:off x="349661" y="773034"/>
          <a:ext cx="1437600" cy="89509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r>
            <a:rPr lang="en-GB" sz="1300" kern="1200" dirty="0">
              <a:solidFill>
                <a:schemeClr val="accent3"/>
              </a:solidFill>
            </a:rPr>
            <a:t>L7: What were the consequences of the Nakba for the Palestinians?</a:t>
          </a:r>
          <a:endParaRPr lang="en-US" sz="1300" kern="1200" dirty="0">
            <a:solidFill>
              <a:schemeClr val="accent3"/>
            </a:solidFill>
          </a:endParaRPr>
        </a:p>
      </dsp:txBody>
      <dsp:txXfrm>
        <a:off x="349661" y="773034"/>
        <a:ext cx="1437600" cy="89509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EC9E1C-6711-6F42-8FEA-9F21410C9F18}">
      <dsp:nvSpPr>
        <dsp:cNvPr id="0" name=""/>
        <dsp:cNvSpPr/>
      </dsp:nvSpPr>
      <dsp:spPr>
        <a:xfrm>
          <a:off x="1014533" y="1062"/>
          <a:ext cx="2394375" cy="143662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“The Palestine-Israel issue has been raging for centuries!” </a:t>
          </a:r>
          <a:endParaRPr lang="en-US" sz="2100" kern="1200" dirty="0"/>
        </a:p>
      </dsp:txBody>
      <dsp:txXfrm>
        <a:off x="1014533" y="1062"/>
        <a:ext cx="2394375" cy="1436625"/>
      </dsp:txXfrm>
    </dsp:sp>
    <dsp:sp modelId="{20869663-6020-3F4C-A489-A854EB3E9FDF}">
      <dsp:nvSpPr>
        <dsp:cNvPr id="0" name=""/>
        <dsp:cNvSpPr/>
      </dsp:nvSpPr>
      <dsp:spPr>
        <a:xfrm>
          <a:off x="3648346" y="1062"/>
          <a:ext cx="2394375" cy="143662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“Palestine was an ‘empty land’ in the nineteenth century!”</a:t>
          </a:r>
          <a:endParaRPr lang="en-US" sz="2100" kern="1200" dirty="0"/>
        </a:p>
      </dsp:txBody>
      <dsp:txXfrm>
        <a:off x="3648346" y="1062"/>
        <a:ext cx="2394375" cy="1436625"/>
      </dsp:txXfrm>
    </dsp:sp>
    <dsp:sp modelId="{024AC9F6-A58A-A54F-8001-35E2A6C78670}">
      <dsp:nvSpPr>
        <dsp:cNvPr id="0" name=""/>
        <dsp:cNvSpPr/>
      </dsp:nvSpPr>
      <dsp:spPr>
        <a:xfrm>
          <a:off x="6282159" y="1062"/>
          <a:ext cx="2394375" cy="143662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“Zionism is just another word for Judaism!”</a:t>
          </a:r>
          <a:endParaRPr lang="en-US" sz="2100" kern="1200" dirty="0"/>
        </a:p>
      </dsp:txBody>
      <dsp:txXfrm>
        <a:off x="6282159" y="1062"/>
        <a:ext cx="2394375" cy="1436625"/>
      </dsp:txXfrm>
    </dsp:sp>
    <dsp:sp modelId="{83C59351-330B-1640-B93B-925AB87F7C6E}">
      <dsp:nvSpPr>
        <dsp:cNvPr id="0" name=""/>
        <dsp:cNvSpPr/>
      </dsp:nvSpPr>
      <dsp:spPr>
        <a:xfrm>
          <a:off x="2331440" y="1677125"/>
          <a:ext cx="2394375" cy="143662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“The Palestine-Israel issue is all about religion!”</a:t>
          </a:r>
          <a:endParaRPr lang="en-US" sz="2100" kern="1200" dirty="0"/>
        </a:p>
      </dsp:txBody>
      <dsp:txXfrm>
        <a:off x="2331440" y="1677125"/>
        <a:ext cx="2394375" cy="1436625"/>
      </dsp:txXfrm>
    </dsp:sp>
    <dsp:sp modelId="{8E8022EE-A48F-B740-A577-4033165ED3EC}">
      <dsp:nvSpPr>
        <dsp:cNvPr id="0" name=""/>
        <dsp:cNvSpPr/>
      </dsp:nvSpPr>
      <dsp:spPr>
        <a:xfrm>
          <a:off x="4965253" y="1677125"/>
          <a:ext cx="2394375" cy="143662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“The Palestine-Israel issue is unique… you can’t compare it with anything else!”</a:t>
          </a:r>
          <a:endParaRPr lang="en-US" sz="2100" kern="1200" dirty="0"/>
        </a:p>
      </dsp:txBody>
      <dsp:txXfrm>
        <a:off x="4965253" y="1677125"/>
        <a:ext cx="2394375" cy="143662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D0F5C2-3F7A-A14A-ACC6-A436BAC69A00}" type="datetimeFigureOut">
              <a:rPr lang="en-GB" smtClean="0"/>
              <a:t>27/09/2021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B61329-F861-2F4B-81B1-759A2776A506}" type="slidenum">
              <a:rPr lang="en-GB" smtClean="0"/>
              <a:t>‹#›</a:t>
            </a:fld>
            <a:endParaRPr lang="en-GB"/>
          </a:p>
        </p:txBody>
      </p:sp>
    </p:spTree>
    <p:extLst>
      <p:ext uri="{BB962C8B-B14F-4D97-AF65-F5344CB8AC3E}">
        <p14:creationId xmlns:p14="http://schemas.microsoft.com/office/powerpoint/2010/main" val="911403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9EC65-D045-5B45-9D28-97E476924B3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07F0C3CC-7BE2-0B42-9F57-8715DB4BC2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A79412AA-9D1E-D840-8083-A73503D55C15}"/>
              </a:ext>
            </a:extLst>
          </p:cNvPr>
          <p:cNvSpPr>
            <a:spLocks noGrp="1"/>
          </p:cNvSpPr>
          <p:nvPr>
            <p:ph type="dt" sz="half" idx="10"/>
          </p:nvPr>
        </p:nvSpPr>
        <p:spPr/>
        <p:txBody>
          <a:bodyPr/>
          <a:lstStyle/>
          <a:p>
            <a:fld id="{5938795D-0D20-4C49-BE12-FDA5D63249BF}" type="datetimeFigureOut">
              <a:rPr lang="en-GB" smtClean="0"/>
              <a:t>27/09/2021</a:t>
            </a:fld>
            <a:endParaRPr lang="en-GB"/>
          </a:p>
        </p:txBody>
      </p:sp>
      <p:sp>
        <p:nvSpPr>
          <p:cNvPr id="5" name="Footer Placeholder 4">
            <a:extLst>
              <a:ext uri="{FF2B5EF4-FFF2-40B4-BE49-F238E27FC236}">
                <a16:creationId xmlns:a16="http://schemas.microsoft.com/office/drawing/2014/main" id="{C56A4086-5B42-8F42-8D85-12C11ACF00A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1385A9-E174-3446-B780-1CD2537B2131}"/>
              </a:ext>
            </a:extLst>
          </p:cNvPr>
          <p:cNvSpPr>
            <a:spLocks noGrp="1"/>
          </p:cNvSpPr>
          <p:nvPr>
            <p:ph type="sldNum" sz="quarter" idx="12"/>
          </p:nvPr>
        </p:nvSpPr>
        <p:spPr/>
        <p:txBody>
          <a:bodyPr/>
          <a:lstStyle/>
          <a:p>
            <a:fld id="{0F6872B3-DE42-2C4A-ADA7-5B2379D7EC3B}" type="slidenum">
              <a:rPr lang="en-GB" smtClean="0"/>
              <a:t>‹#›</a:t>
            </a:fld>
            <a:endParaRPr lang="en-GB"/>
          </a:p>
        </p:txBody>
      </p:sp>
    </p:spTree>
    <p:extLst>
      <p:ext uri="{BB962C8B-B14F-4D97-AF65-F5344CB8AC3E}">
        <p14:creationId xmlns:p14="http://schemas.microsoft.com/office/powerpoint/2010/main" val="4189785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29B1D-FA08-6041-88D8-5F5C1BA99328}"/>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AC6E3A3A-633B-ED40-AE09-9A14585207A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C167FE6-4087-9A48-AFF7-9D84CCA861BF}"/>
              </a:ext>
            </a:extLst>
          </p:cNvPr>
          <p:cNvSpPr>
            <a:spLocks noGrp="1"/>
          </p:cNvSpPr>
          <p:nvPr>
            <p:ph type="dt" sz="half" idx="10"/>
          </p:nvPr>
        </p:nvSpPr>
        <p:spPr/>
        <p:txBody>
          <a:bodyPr/>
          <a:lstStyle/>
          <a:p>
            <a:fld id="{5938795D-0D20-4C49-BE12-FDA5D63249BF}" type="datetimeFigureOut">
              <a:rPr lang="en-GB" smtClean="0"/>
              <a:t>27/09/2021</a:t>
            </a:fld>
            <a:endParaRPr lang="en-GB"/>
          </a:p>
        </p:txBody>
      </p:sp>
      <p:sp>
        <p:nvSpPr>
          <p:cNvPr id="5" name="Footer Placeholder 4">
            <a:extLst>
              <a:ext uri="{FF2B5EF4-FFF2-40B4-BE49-F238E27FC236}">
                <a16:creationId xmlns:a16="http://schemas.microsoft.com/office/drawing/2014/main" id="{BCA501AF-52F4-7646-A4BB-DA42D973B6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BA3E9A-CA39-2544-BB92-436202F46909}"/>
              </a:ext>
            </a:extLst>
          </p:cNvPr>
          <p:cNvSpPr>
            <a:spLocks noGrp="1"/>
          </p:cNvSpPr>
          <p:nvPr>
            <p:ph type="sldNum" sz="quarter" idx="12"/>
          </p:nvPr>
        </p:nvSpPr>
        <p:spPr/>
        <p:txBody>
          <a:bodyPr/>
          <a:lstStyle/>
          <a:p>
            <a:fld id="{0F6872B3-DE42-2C4A-ADA7-5B2379D7EC3B}" type="slidenum">
              <a:rPr lang="en-GB" smtClean="0"/>
              <a:t>‹#›</a:t>
            </a:fld>
            <a:endParaRPr lang="en-GB"/>
          </a:p>
        </p:txBody>
      </p:sp>
    </p:spTree>
    <p:extLst>
      <p:ext uri="{BB962C8B-B14F-4D97-AF65-F5344CB8AC3E}">
        <p14:creationId xmlns:p14="http://schemas.microsoft.com/office/powerpoint/2010/main" val="3862108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3539F3-5BA4-5744-ADC1-72A2F0E22FEF}"/>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F2A66A6F-8598-2C46-94E5-386C189CDAB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565A8B9-D2F9-9844-BDDA-FD774D47B656}"/>
              </a:ext>
            </a:extLst>
          </p:cNvPr>
          <p:cNvSpPr>
            <a:spLocks noGrp="1"/>
          </p:cNvSpPr>
          <p:nvPr>
            <p:ph type="dt" sz="half" idx="10"/>
          </p:nvPr>
        </p:nvSpPr>
        <p:spPr/>
        <p:txBody>
          <a:bodyPr/>
          <a:lstStyle/>
          <a:p>
            <a:fld id="{5938795D-0D20-4C49-BE12-FDA5D63249BF}" type="datetimeFigureOut">
              <a:rPr lang="en-GB" smtClean="0"/>
              <a:t>27/09/2021</a:t>
            </a:fld>
            <a:endParaRPr lang="en-GB"/>
          </a:p>
        </p:txBody>
      </p:sp>
      <p:sp>
        <p:nvSpPr>
          <p:cNvPr id="5" name="Footer Placeholder 4">
            <a:extLst>
              <a:ext uri="{FF2B5EF4-FFF2-40B4-BE49-F238E27FC236}">
                <a16:creationId xmlns:a16="http://schemas.microsoft.com/office/drawing/2014/main" id="{963F8ECF-1A20-1A4B-9B20-870382E774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3C2803-0D3C-E641-8140-770EC1AF9AFA}"/>
              </a:ext>
            </a:extLst>
          </p:cNvPr>
          <p:cNvSpPr>
            <a:spLocks noGrp="1"/>
          </p:cNvSpPr>
          <p:nvPr>
            <p:ph type="sldNum" sz="quarter" idx="12"/>
          </p:nvPr>
        </p:nvSpPr>
        <p:spPr/>
        <p:txBody>
          <a:bodyPr/>
          <a:lstStyle/>
          <a:p>
            <a:fld id="{0F6872B3-DE42-2C4A-ADA7-5B2379D7EC3B}" type="slidenum">
              <a:rPr lang="en-GB" smtClean="0"/>
              <a:t>‹#›</a:t>
            </a:fld>
            <a:endParaRPr lang="en-GB"/>
          </a:p>
        </p:txBody>
      </p:sp>
    </p:spTree>
    <p:extLst>
      <p:ext uri="{BB962C8B-B14F-4D97-AF65-F5344CB8AC3E}">
        <p14:creationId xmlns:p14="http://schemas.microsoft.com/office/powerpoint/2010/main" val="3122334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5938795D-0D20-4C49-BE12-FDA5D63249BF}" type="datetimeFigureOut">
              <a:rPr lang="en-GB" smtClean="0"/>
              <a:t>27/09/2021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6872B3-DE42-2C4A-ADA7-5B2379D7EC3B}" type="slidenum">
              <a:rPr lang="en-GB" smtClean="0"/>
              <a:t>‹#›</a:t>
            </a:fld>
            <a:endParaRPr lang="en-GB"/>
          </a:p>
        </p:txBody>
      </p:sp>
    </p:spTree>
    <p:extLst>
      <p:ext uri="{BB962C8B-B14F-4D97-AF65-F5344CB8AC3E}">
        <p14:creationId xmlns:p14="http://schemas.microsoft.com/office/powerpoint/2010/main" val="3791843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938795D-0D20-4C49-BE12-FDA5D63249BF}" type="datetimeFigureOut">
              <a:rPr lang="en-GB" smtClean="0"/>
              <a:t>27/09/2021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6872B3-DE42-2C4A-ADA7-5B2379D7EC3B}" type="slidenum">
              <a:rPr lang="en-GB" smtClean="0"/>
              <a:t>‹#›</a:t>
            </a:fld>
            <a:endParaRPr lang="en-GB"/>
          </a:p>
        </p:txBody>
      </p:sp>
    </p:spTree>
    <p:extLst>
      <p:ext uri="{BB962C8B-B14F-4D97-AF65-F5344CB8AC3E}">
        <p14:creationId xmlns:p14="http://schemas.microsoft.com/office/powerpoint/2010/main" val="25609890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5938795D-0D20-4C49-BE12-FDA5D63249BF}" type="datetimeFigureOut">
              <a:rPr lang="en-GB" smtClean="0"/>
              <a:t>27/09/2021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6872B3-DE42-2C4A-ADA7-5B2379D7EC3B}" type="slidenum">
              <a:rPr lang="en-GB" smtClean="0"/>
              <a:t>‹#›</a:t>
            </a:fld>
            <a:endParaRPr lang="en-GB"/>
          </a:p>
        </p:txBody>
      </p:sp>
    </p:spTree>
    <p:extLst>
      <p:ext uri="{BB962C8B-B14F-4D97-AF65-F5344CB8AC3E}">
        <p14:creationId xmlns:p14="http://schemas.microsoft.com/office/powerpoint/2010/main" val="2269450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5938795D-0D20-4C49-BE12-FDA5D63249BF}" type="datetimeFigureOut">
              <a:rPr lang="en-GB" smtClean="0"/>
              <a:t>27/09/2021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6872B3-DE42-2C4A-ADA7-5B2379D7EC3B}" type="slidenum">
              <a:rPr lang="en-GB" smtClean="0"/>
              <a:t>‹#›</a:t>
            </a:fld>
            <a:endParaRPr lang="en-GB"/>
          </a:p>
        </p:txBody>
      </p:sp>
    </p:spTree>
    <p:extLst>
      <p:ext uri="{BB962C8B-B14F-4D97-AF65-F5344CB8AC3E}">
        <p14:creationId xmlns:p14="http://schemas.microsoft.com/office/powerpoint/2010/main" val="38625824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5938795D-0D20-4C49-BE12-FDA5D63249BF}" type="datetimeFigureOut">
              <a:rPr lang="en-GB" smtClean="0"/>
              <a:t>27/09/2021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F6872B3-DE42-2C4A-ADA7-5B2379D7EC3B}" type="slidenum">
              <a:rPr lang="en-GB" smtClean="0"/>
              <a:t>‹#›</a:t>
            </a:fld>
            <a:endParaRPr lang="en-GB"/>
          </a:p>
        </p:txBody>
      </p:sp>
    </p:spTree>
    <p:extLst>
      <p:ext uri="{BB962C8B-B14F-4D97-AF65-F5344CB8AC3E}">
        <p14:creationId xmlns:p14="http://schemas.microsoft.com/office/powerpoint/2010/main" val="31442793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5938795D-0D20-4C49-BE12-FDA5D63249BF}" type="datetimeFigureOut">
              <a:rPr lang="en-GB" smtClean="0"/>
              <a:t>27/09/2021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F6872B3-DE42-2C4A-ADA7-5B2379D7EC3B}" type="slidenum">
              <a:rPr lang="en-GB" smtClean="0"/>
              <a:t>‹#›</a:t>
            </a:fld>
            <a:endParaRPr lang="en-GB"/>
          </a:p>
        </p:txBody>
      </p:sp>
    </p:spTree>
    <p:extLst>
      <p:ext uri="{BB962C8B-B14F-4D97-AF65-F5344CB8AC3E}">
        <p14:creationId xmlns:p14="http://schemas.microsoft.com/office/powerpoint/2010/main" val="3098092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38795D-0D20-4C49-BE12-FDA5D63249BF}" type="datetimeFigureOut">
              <a:rPr lang="en-GB" smtClean="0"/>
              <a:t>27/09/2021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F6872B3-DE42-2C4A-ADA7-5B2379D7EC3B}" type="slidenum">
              <a:rPr lang="en-GB" smtClean="0"/>
              <a:t>‹#›</a:t>
            </a:fld>
            <a:endParaRPr lang="en-GB"/>
          </a:p>
        </p:txBody>
      </p:sp>
    </p:spTree>
    <p:extLst>
      <p:ext uri="{BB962C8B-B14F-4D97-AF65-F5344CB8AC3E}">
        <p14:creationId xmlns:p14="http://schemas.microsoft.com/office/powerpoint/2010/main" val="40138195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5938795D-0D20-4C49-BE12-FDA5D63249BF}" type="datetimeFigureOut">
              <a:rPr lang="en-GB" smtClean="0"/>
              <a:t>27/09/2021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6872B3-DE42-2C4A-ADA7-5B2379D7EC3B}" type="slidenum">
              <a:rPr lang="en-GB" smtClean="0"/>
              <a:t>‹#›</a:t>
            </a:fld>
            <a:endParaRPr lang="en-GB"/>
          </a:p>
        </p:txBody>
      </p:sp>
    </p:spTree>
    <p:extLst>
      <p:ext uri="{BB962C8B-B14F-4D97-AF65-F5344CB8AC3E}">
        <p14:creationId xmlns:p14="http://schemas.microsoft.com/office/powerpoint/2010/main" val="3351506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2B541-3209-7644-8FBF-6DC9A8279BED}"/>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75A6314-7062-F948-97EC-0F09872E2AF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ED73481-1925-7044-AA66-484426618F4B}"/>
              </a:ext>
            </a:extLst>
          </p:cNvPr>
          <p:cNvSpPr>
            <a:spLocks noGrp="1"/>
          </p:cNvSpPr>
          <p:nvPr>
            <p:ph type="dt" sz="half" idx="10"/>
          </p:nvPr>
        </p:nvSpPr>
        <p:spPr/>
        <p:txBody>
          <a:bodyPr/>
          <a:lstStyle/>
          <a:p>
            <a:fld id="{5938795D-0D20-4C49-BE12-FDA5D63249BF}" type="datetimeFigureOut">
              <a:rPr lang="en-GB" smtClean="0"/>
              <a:t>27/09/2021</a:t>
            </a:fld>
            <a:endParaRPr lang="en-GB"/>
          </a:p>
        </p:txBody>
      </p:sp>
      <p:sp>
        <p:nvSpPr>
          <p:cNvPr id="5" name="Footer Placeholder 4">
            <a:extLst>
              <a:ext uri="{FF2B5EF4-FFF2-40B4-BE49-F238E27FC236}">
                <a16:creationId xmlns:a16="http://schemas.microsoft.com/office/drawing/2014/main" id="{CF93FEF9-B0C5-3046-AAC3-453D937F0A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644B7C-B2F4-3147-9A1F-89D6B38C1A8B}"/>
              </a:ext>
            </a:extLst>
          </p:cNvPr>
          <p:cNvSpPr>
            <a:spLocks noGrp="1"/>
          </p:cNvSpPr>
          <p:nvPr>
            <p:ph type="sldNum" sz="quarter" idx="12"/>
          </p:nvPr>
        </p:nvSpPr>
        <p:spPr/>
        <p:txBody>
          <a:bodyPr/>
          <a:lstStyle/>
          <a:p>
            <a:fld id="{0F6872B3-DE42-2C4A-ADA7-5B2379D7EC3B}" type="slidenum">
              <a:rPr lang="en-GB" smtClean="0"/>
              <a:t>‹#›</a:t>
            </a:fld>
            <a:endParaRPr lang="en-GB"/>
          </a:p>
        </p:txBody>
      </p:sp>
    </p:spTree>
    <p:extLst>
      <p:ext uri="{BB962C8B-B14F-4D97-AF65-F5344CB8AC3E}">
        <p14:creationId xmlns:p14="http://schemas.microsoft.com/office/powerpoint/2010/main" val="7073270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5938795D-0D20-4C49-BE12-FDA5D63249BF}" type="datetimeFigureOut">
              <a:rPr lang="en-GB" smtClean="0"/>
              <a:t>27/09/2021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F6872B3-DE42-2C4A-ADA7-5B2379D7EC3B}" type="slidenum">
              <a:rPr lang="en-GB" smtClean="0"/>
              <a:t>‹#›</a:t>
            </a:fld>
            <a:endParaRPr lang="en-GB"/>
          </a:p>
        </p:txBody>
      </p:sp>
    </p:spTree>
    <p:extLst>
      <p:ext uri="{BB962C8B-B14F-4D97-AF65-F5344CB8AC3E}">
        <p14:creationId xmlns:p14="http://schemas.microsoft.com/office/powerpoint/2010/main" val="22962733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938795D-0D20-4C49-BE12-FDA5D63249BF}" type="datetimeFigureOut">
              <a:rPr lang="en-GB" smtClean="0"/>
              <a:t>27/09/2021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6872B3-DE42-2C4A-ADA7-5B2379D7EC3B}" type="slidenum">
              <a:rPr lang="en-GB" smtClean="0"/>
              <a:t>‹#›</a:t>
            </a:fld>
            <a:endParaRPr lang="en-GB"/>
          </a:p>
        </p:txBody>
      </p:sp>
    </p:spTree>
    <p:extLst>
      <p:ext uri="{BB962C8B-B14F-4D97-AF65-F5344CB8AC3E}">
        <p14:creationId xmlns:p14="http://schemas.microsoft.com/office/powerpoint/2010/main" val="36592772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938795D-0D20-4C49-BE12-FDA5D63249BF}" type="datetimeFigureOut">
              <a:rPr lang="en-GB" smtClean="0"/>
              <a:t>27/09/2021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F6872B3-DE42-2C4A-ADA7-5B2379D7EC3B}" type="slidenum">
              <a:rPr lang="en-GB" smtClean="0"/>
              <a:t>‹#›</a:t>
            </a:fld>
            <a:endParaRPr lang="en-GB"/>
          </a:p>
        </p:txBody>
      </p:sp>
    </p:spTree>
    <p:extLst>
      <p:ext uri="{BB962C8B-B14F-4D97-AF65-F5344CB8AC3E}">
        <p14:creationId xmlns:p14="http://schemas.microsoft.com/office/powerpoint/2010/main" val="25958596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7722B-5B5C-8C48-B474-FF1CEA9B544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C5375869-DD2A-054F-878D-03E9F12C21C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F62FED32-8DA2-6A4F-8D5A-7560B049A030}"/>
              </a:ext>
            </a:extLst>
          </p:cNvPr>
          <p:cNvSpPr>
            <a:spLocks noGrp="1"/>
          </p:cNvSpPr>
          <p:nvPr>
            <p:ph type="dt" sz="half" idx="10"/>
          </p:nvPr>
        </p:nvSpPr>
        <p:spPr/>
        <p:txBody>
          <a:bodyPr/>
          <a:lstStyle/>
          <a:p>
            <a:fld id="{9A715DF4-EBD5-9B44-AFC5-7EE0F953AA9B}" type="datetimeFigureOut">
              <a:rPr lang="en-GB" smtClean="0"/>
              <a:t>27/09/2021</a:t>
            </a:fld>
            <a:endParaRPr lang="en-GB"/>
          </a:p>
        </p:txBody>
      </p:sp>
      <p:sp>
        <p:nvSpPr>
          <p:cNvPr id="5" name="Footer Placeholder 4">
            <a:extLst>
              <a:ext uri="{FF2B5EF4-FFF2-40B4-BE49-F238E27FC236}">
                <a16:creationId xmlns:a16="http://schemas.microsoft.com/office/drawing/2014/main" id="{B979EB80-2A77-1049-BC51-3CF4CE1083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16E584F-72D8-B542-A9F4-EC6E65003D06}"/>
              </a:ext>
            </a:extLst>
          </p:cNvPr>
          <p:cNvSpPr>
            <a:spLocks noGrp="1"/>
          </p:cNvSpPr>
          <p:nvPr>
            <p:ph type="sldNum" sz="quarter" idx="12"/>
          </p:nvPr>
        </p:nvSpPr>
        <p:spPr/>
        <p:txBody>
          <a:bodyPr/>
          <a:lstStyle/>
          <a:p>
            <a:fld id="{839BA467-65C8-4D4B-8FA6-9B98F4D501D4}" type="slidenum">
              <a:rPr lang="en-GB" smtClean="0"/>
              <a:t>‹#›</a:t>
            </a:fld>
            <a:endParaRPr lang="en-GB"/>
          </a:p>
        </p:txBody>
      </p:sp>
    </p:spTree>
    <p:extLst>
      <p:ext uri="{BB962C8B-B14F-4D97-AF65-F5344CB8AC3E}">
        <p14:creationId xmlns:p14="http://schemas.microsoft.com/office/powerpoint/2010/main" val="1430536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6AD70-5759-2142-96BC-A75D160B9B32}"/>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10F7D54-8F8B-1247-A934-AA782F1170C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696E676-4A16-B846-8D6F-2EB6CB58182C}"/>
              </a:ext>
            </a:extLst>
          </p:cNvPr>
          <p:cNvSpPr>
            <a:spLocks noGrp="1"/>
          </p:cNvSpPr>
          <p:nvPr>
            <p:ph type="dt" sz="half" idx="10"/>
          </p:nvPr>
        </p:nvSpPr>
        <p:spPr/>
        <p:txBody>
          <a:bodyPr/>
          <a:lstStyle/>
          <a:p>
            <a:fld id="{9A715DF4-EBD5-9B44-AFC5-7EE0F953AA9B}" type="datetimeFigureOut">
              <a:rPr lang="en-GB" smtClean="0"/>
              <a:t>27/09/2021</a:t>
            </a:fld>
            <a:endParaRPr lang="en-GB"/>
          </a:p>
        </p:txBody>
      </p:sp>
      <p:sp>
        <p:nvSpPr>
          <p:cNvPr id="5" name="Footer Placeholder 4">
            <a:extLst>
              <a:ext uri="{FF2B5EF4-FFF2-40B4-BE49-F238E27FC236}">
                <a16:creationId xmlns:a16="http://schemas.microsoft.com/office/drawing/2014/main" id="{7D212B0A-1710-764A-83EE-EE40742E40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19A2DA0-C91C-9943-B467-51704DA0A025}"/>
              </a:ext>
            </a:extLst>
          </p:cNvPr>
          <p:cNvSpPr>
            <a:spLocks noGrp="1"/>
          </p:cNvSpPr>
          <p:nvPr>
            <p:ph type="sldNum" sz="quarter" idx="12"/>
          </p:nvPr>
        </p:nvSpPr>
        <p:spPr/>
        <p:txBody>
          <a:bodyPr/>
          <a:lstStyle/>
          <a:p>
            <a:fld id="{839BA467-65C8-4D4B-8FA6-9B98F4D501D4}" type="slidenum">
              <a:rPr lang="en-GB" smtClean="0"/>
              <a:t>‹#›</a:t>
            </a:fld>
            <a:endParaRPr lang="en-GB"/>
          </a:p>
        </p:txBody>
      </p:sp>
    </p:spTree>
    <p:extLst>
      <p:ext uri="{BB962C8B-B14F-4D97-AF65-F5344CB8AC3E}">
        <p14:creationId xmlns:p14="http://schemas.microsoft.com/office/powerpoint/2010/main" val="24396988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CBEFD-844D-D041-816A-E75563A27AA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432E4DB9-6E60-5D48-A47E-B7DEE12A73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2C01A07-3015-E24F-B184-BC4B595CB099}"/>
              </a:ext>
            </a:extLst>
          </p:cNvPr>
          <p:cNvSpPr>
            <a:spLocks noGrp="1"/>
          </p:cNvSpPr>
          <p:nvPr>
            <p:ph type="dt" sz="half" idx="10"/>
          </p:nvPr>
        </p:nvSpPr>
        <p:spPr/>
        <p:txBody>
          <a:bodyPr/>
          <a:lstStyle/>
          <a:p>
            <a:fld id="{9A715DF4-EBD5-9B44-AFC5-7EE0F953AA9B}" type="datetimeFigureOut">
              <a:rPr lang="en-GB" smtClean="0"/>
              <a:t>27/09/2021</a:t>
            </a:fld>
            <a:endParaRPr lang="en-GB"/>
          </a:p>
        </p:txBody>
      </p:sp>
      <p:sp>
        <p:nvSpPr>
          <p:cNvPr id="5" name="Footer Placeholder 4">
            <a:extLst>
              <a:ext uri="{FF2B5EF4-FFF2-40B4-BE49-F238E27FC236}">
                <a16:creationId xmlns:a16="http://schemas.microsoft.com/office/drawing/2014/main" id="{E2C6A095-4DB3-1E44-B77B-680F9F47BD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8DD60C-E0D8-2348-B168-A1868A39BFD1}"/>
              </a:ext>
            </a:extLst>
          </p:cNvPr>
          <p:cNvSpPr>
            <a:spLocks noGrp="1"/>
          </p:cNvSpPr>
          <p:nvPr>
            <p:ph type="sldNum" sz="quarter" idx="12"/>
          </p:nvPr>
        </p:nvSpPr>
        <p:spPr/>
        <p:txBody>
          <a:bodyPr/>
          <a:lstStyle/>
          <a:p>
            <a:fld id="{839BA467-65C8-4D4B-8FA6-9B98F4D501D4}" type="slidenum">
              <a:rPr lang="en-GB" smtClean="0"/>
              <a:t>‹#›</a:t>
            </a:fld>
            <a:endParaRPr lang="en-GB"/>
          </a:p>
        </p:txBody>
      </p:sp>
    </p:spTree>
    <p:extLst>
      <p:ext uri="{BB962C8B-B14F-4D97-AF65-F5344CB8AC3E}">
        <p14:creationId xmlns:p14="http://schemas.microsoft.com/office/powerpoint/2010/main" val="12721312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FDF7E-84F1-584C-988B-133568E732B2}"/>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4D9FDBC-C90C-2340-9293-DB4C01524F1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AB08A6AD-287F-344B-84D8-6B6FA941396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60067B8E-94FF-F24F-B7B8-6569EE84F5E9}"/>
              </a:ext>
            </a:extLst>
          </p:cNvPr>
          <p:cNvSpPr>
            <a:spLocks noGrp="1"/>
          </p:cNvSpPr>
          <p:nvPr>
            <p:ph type="dt" sz="half" idx="10"/>
          </p:nvPr>
        </p:nvSpPr>
        <p:spPr/>
        <p:txBody>
          <a:bodyPr/>
          <a:lstStyle/>
          <a:p>
            <a:fld id="{9A715DF4-EBD5-9B44-AFC5-7EE0F953AA9B}" type="datetimeFigureOut">
              <a:rPr lang="en-GB" smtClean="0"/>
              <a:t>27/09/2021</a:t>
            </a:fld>
            <a:endParaRPr lang="en-GB"/>
          </a:p>
        </p:txBody>
      </p:sp>
      <p:sp>
        <p:nvSpPr>
          <p:cNvPr id="6" name="Footer Placeholder 5">
            <a:extLst>
              <a:ext uri="{FF2B5EF4-FFF2-40B4-BE49-F238E27FC236}">
                <a16:creationId xmlns:a16="http://schemas.microsoft.com/office/drawing/2014/main" id="{6432E679-6006-EA4E-85EE-A728DA6BA27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2235BD-F883-314D-922B-D8AB5E87A2B3}"/>
              </a:ext>
            </a:extLst>
          </p:cNvPr>
          <p:cNvSpPr>
            <a:spLocks noGrp="1"/>
          </p:cNvSpPr>
          <p:nvPr>
            <p:ph type="sldNum" sz="quarter" idx="12"/>
          </p:nvPr>
        </p:nvSpPr>
        <p:spPr/>
        <p:txBody>
          <a:bodyPr/>
          <a:lstStyle/>
          <a:p>
            <a:fld id="{839BA467-65C8-4D4B-8FA6-9B98F4D501D4}" type="slidenum">
              <a:rPr lang="en-GB" smtClean="0"/>
              <a:t>‹#›</a:t>
            </a:fld>
            <a:endParaRPr lang="en-GB"/>
          </a:p>
        </p:txBody>
      </p:sp>
    </p:spTree>
    <p:extLst>
      <p:ext uri="{BB962C8B-B14F-4D97-AF65-F5344CB8AC3E}">
        <p14:creationId xmlns:p14="http://schemas.microsoft.com/office/powerpoint/2010/main" val="41173328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97881-C843-AD4B-86C7-B8A2A236D07D}"/>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1251433C-90DF-5A43-9E55-A0154A8C2E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A9B0D58-0B77-1341-9E02-413DA23192F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8E55E46B-F33A-A645-AC41-0F886465D4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9D55848-D13F-A942-BEE5-29ABF5ACA1B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7E365E01-C0B1-FB45-9256-5DDFF85ECCE0}"/>
              </a:ext>
            </a:extLst>
          </p:cNvPr>
          <p:cNvSpPr>
            <a:spLocks noGrp="1"/>
          </p:cNvSpPr>
          <p:nvPr>
            <p:ph type="dt" sz="half" idx="10"/>
          </p:nvPr>
        </p:nvSpPr>
        <p:spPr/>
        <p:txBody>
          <a:bodyPr/>
          <a:lstStyle/>
          <a:p>
            <a:fld id="{9A715DF4-EBD5-9B44-AFC5-7EE0F953AA9B}" type="datetimeFigureOut">
              <a:rPr lang="en-GB" smtClean="0"/>
              <a:t>27/09/2021</a:t>
            </a:fld>
            <a:endParaRPr lang="en-GB"/>
          </a:p>
        </p:txBody>
      </p:sp>
      <p:sp>
        <p:nvSpPr>
          <p:cNvPr id="8" name="Footer Placeholder 7">
            <a:extLst>
              <a:ext uri="{FF2B5EF4-FFF2-40B4-BE49-F238E27FC236}">
                <a16:creationId xmlns:a16="http://schemas.microsoft.com/office/drawing/2014/main" id="{E33ECF71-9853-0644-8327-B18E5FAA216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59E7302-7183-3440-A973-86A75C8E16BE}"/>
              </a:ext>
            </a:extLst>
          </p:cNvPr>
          <p:cNvSpPr>
            <a:spLocks noGrp="1"/>
          </p:cNvSpPr>
          <p:nvPr>
            <p:ph type="sldNum" sz="quarter" idx="12"/>
          </p:nvPr>
        </p:nvSpPr>
        <p:spPr/>
        <p:txBody>
          <a:bodyPr/>
          <a:lstStyle/>
          <a:p>
            <a:fld id="{839BA467-65C8-4D4B-8FA6-9B98F4D501D4}" type="slidenum">
              <a:rPr lang="en-GB" smtClean="0"/>
              <a:t>‹#›</a:t>
            </a:fld>
            <a:endParaRPr lang="en-GB"/>
          </a:p>
        </p:txBody>
      </p:sp>
    </p:spTree>
    <p:extLst>
      <p:ext uri="{BB962C8B-B14F-4D97-AF65-F5344CB8AC3E}">
        <p14:creationId xmlns:p14="http://schemas.microsoft.com/office/powerpoint/2010/main" val="19756604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FE2B2-7EB9-634B-9E5C-D4FB073F73F3}"/>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FBC39599-5669-0B46-BAD0-4CD9067A1B0D}"/>
              </a:ext>
            </a:extLst>
          </p:cNvPr>
          <p:cNvSpPr>
            <a:spLocks noGrp="1"/>
          </p:cNvSpPr>
          <p:nvPr>
            <p:ph type="dt" sz="half" idx="10"/>
          </p:nvPr>
        </p:nvSpPr>
        <p:spPr/>
        <p:txBody>
          <a:bodyPr/>
          <a:lstStyle/>
          <a:p>
            <a:fld id="{9A715DF4-EBD5-9B44-AFC5-7EE0F953AA9B}" type="datetimeFigureOut">
              <a:rPr lang="en-GB" smtClean="0"/>
              <a:t>27/09/2021</a:t>
            </a:fld>
            <a:endParaRPr lang="en-GB"/>
          </a:p>
        </p:txBody>
      </p:sp>
      <p:sp>
        <p:nvSpPr>
          <p:cNvPr id="4" name="Footer Placeholder 3">
            <a:extLst>
              <a:ext uri="{FF2B5EF4-FFF2-40B4-BE49-F238E27FC236}">
                <a16:creationId xmlns:a16="http://schemas.microsoft.com/office/drawing/2014/main" id="{D6647848-57B0-B841-88D3-8C1E5C27659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3054C79-C784-8A41-8B33-13E7778A33DC}"/>
              </a:ext>
            </a:extLst>
          </p:cNvPr>
          <p:cNvSpPr>
            <a:spLocks noGrp="1"/>
          </p:cNvSpPr>
          <p:nvPr>
            <p:ph type="sldNum" sz="quarter" idx="12"/>
          </p:nvPr>
        </p:nvSpPr>
        <p:spPr/>
        <p:txBody>
          <a:bodyPr/>
          <a:lstStyle/>
          <a:p>
            <a:fld id="{839BA467-65C8-4D4B-8FA6-9B98F4D501D4}" type="slidenum">
              <a:rPr lang="en-GB" smtClean="0"/>
              <a:t>‹#›</a:t>
            </a:fld>
            <a:endParaRPr lang="en-GB"/>
          </a:p>
        </p:txBody>
      </p:sp>
    </p:spTree>
    <p:extLst>
      <p:ext uri="{BB962C8B-B14F-4D97-AF65-F5344CB8AC3E}">
        <p14:creationId xmlns:p14="http://schemas.microsoft.com/office/powerpoint/2010/main" val="6325098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936B9F-1A9D-1B47-865C-4B822C580C3A}"/>
              </a:ext>
            </a:extLst>
          </p:cNvPr>
          <p:cNvSpPr>
            <a:spLocks noGrp="1"/>
          </p:cNvSpPr>
          <p:nvPr>
            <p:ph type="dt" sz="half" idx="10"/>
          </p:nvPr>
        </p:nvSpPr>
        <p:spPr/>
        <p:txBody>
          <a:bodyPr/>
          <a:lstStyle/>
          <a:p>
            <a:fld id="{9A715DF4-EBD5-9B44-AFC5-7EE0F953AA9B}" type="datetimeFigureOut">
              <a:rPr lang="en-GB" smtClean="0"/>
              <a:t>27/09/2021</a:t>
            </a:fld>
            <a:endParaRPr lang="en-GB"/>
          </a:p>
        </p:txBody>
      </p:sp>
      <p:sp>
        <p:nvSpPr>
          <p:cNvPr id="3" name="Footer Placeholder 2">
            <a:extLst>
              <a:ext uri="{FF2B5EF4-FFF2-40B4-BE49-F238E27FC236}">
                <a16:creationId xmlns:a16="http://schemas.microsoft.com/office/drawing/2014/main" id="{54B1F678-D983-5B46-93C2-3AE4DD0F45F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E603B2B-A894-0A44-8350-5A8256CACA80}"/>
              </a:ext>
            </a:extLst>
          </p:cNvPr>
          <p:cNvSpPr>
            <a:spLocks noGrp="1"/>
          </p:cNvSpPr>
          <p:nvPr>
            <p:ph type="sldNum" sz="quarter" idx="12"/>
          </p:nvPr>
        </p:nvSpPr>
        <p:spPr/>
        <p:txBody>
          <a:bodyPr/>
          <a:lstStyle/>
          <a:p>
            <a:fld id="{839BA467-65C8-4D4B-8FA6-9B98F4D501D4}" type="slidenum">
              <a:rPr lang="en-GB" smtClean="0"/>
              <a:t>‹#›</a:t>
            </a:fld>
            <a:endParaRPr lang="en-GB"/>
          </a:p>
        </p:txBody>
      </p:sp>
    </p:spTree>
    <p:extLst>
      <p:ext uri="{BB962C8B-B14F-4D97-AF65-F5344CB8AC3E}">
        <p14:creationId xmlns:p14="http://schemas.microsoft.com/office/powerpoint/2010/main" val="1274388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1A252-1558-634B-9B69-DEB21594FFF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57140946-EC4C-9B41-BB19-56B97EACB9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E51B82B-EC9C-034F-A6D6-B4C2FC52A018}"/>
              </a:ext>
            </a:extLst>
          </p:cNvPr>
          <p:cNvSpPr>
            <a:spLocks noGrp="1"/>
          </p:cNvSpPr>
          <p:nvPr>
            <p:ph type="dt" sz="half" idx="10"/>
          </p:nvPr>
        </p:nvSpPr>
        <p:spPr/>
        <p:txBody>
          <a:bodyPr/>
          <a:lstStyle/>
          <a:p>
            <a:fld id="{5938795D-0D20-4C49-BE12-FDA5D63249BF}" type="datetimeFigureOut">
              <a:rPr lang="en-GB" smtClean="0"/>
              <a:t>27/09/2021</a:t>
            </a:fld>
            <a:endParaRPr lang="en-GB"/>
          </a:p>
        </p:txBody>
      </p:sp>
      <p:sp>
        <p:nvSpPr>
          <p:cNvPr id="5" name="Footer Placeholder 4">
            <a:extLst>
              <a:ext uri="{FF2B5EF4-FFF2-40B4-BE49-F238E27FC236}">
                <a16:creationId xmlns:a16="http://schemas.microsoft.com/office/drawing/2014/main" id="{CD9980F1-A760-B944-AA2A-993C1F9AF0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2A8544-BD81-0F49-89D6-7A086EFF7864}"/>
              </a:ext>
            </a:extLst>
          </p:cNvPr>
          <p:cNvSpPr>
            <a:spLocks noGrp="1"/>
          </p:cNvSpPr>
          <p:nvPr>
            <p:ph type="sldNum" sz="quarter" idx="12"/>
          </p:nvPr>
        </p:nvSpPr>
        <p:spPr/>
        <p:txBody>
          <a:bodyPr/>
          <a:lstStyle/>
          <a:p>
            <a:fld id="{0F6872B3-DE42-2C4A-ADA7-5B2379D7EC3B}" type="slidenum">
              <a:rPr lang="en-GB" smtClean="0"/>
              <a:t>‹#›</a:t>
            </a:fld>
            <a:endParaRPr lang="en-GB"/>
          </a:p>
        </p:txBody>
      </p:sp>
    </p:spTree>
    <p:extLst>
      <p:ext uri="{BB962C8B-B14F-4D97-AF65-F5344CB8AC3E}">
        <p14:creationId xmlns:p14="http://schemas.microsoft.com/office/powerpoint/2010/main" val="10490363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1EE7-5D32-E24A-AF13-4365604DCE7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DE5FB4E0-D58C-FE42-A34A-B4C7A3861E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E0F74E46-9B28-0D4F-8E39-98BC7C1E0E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992F1DD-0C04-C442-96C6-9FE9B5902528}"/>
              </a:ext>
            </a:extLst>
          </p:cNvPr>
          <p:cNvSpPr>
            <a:spLocks noGrp="1"/>
          </p:cNvSpPr>
          <p:nvPr>
            <p:ph type="dt" sz="half" idx="10"/>
          </p:nvPr>
        </p:nvSpPr>
        <p:spPr/>
        <p:txBody>
          <a:bodyPr/>
          <a:lstStyle/>
          <a:p>
            <a:fld id="{9A715DF4-EBD5-9B44-AFC5-7EE0F953AA9B}" type="datetimeFigureOut">
              <a:rPr lang="en-GB" smtClean="0"/>
              <a:t>27/09/2021</a:t>
            </a:fld>
            <a:endParaRPr lang="en-GB"/>
          </a:p>
        </p:txBody>
      </p:sp>
      <p:sp>
        <p:nvSpPr>
          <p:cNvPr id="6" name="Footer Placeholder 5">
            <a:extLst>
              <a:ext uri="{FF2B5EF4-FFF2-40B4-BE49-F238E27FC236}">
                <a16:creationId xmlns:a16="http://schemas.microsoft.com/office/drawing/2014/main" id="{0BC7BDF2-37EE-354C-8814-D3FC097B2EA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C91D021-0B38-1043-A3B1-ADC3A185E1D6}"/>
              </a:ext>
            </a:extLst>
          </p:cNvPr>
          <p:cNvSpPr>
            <a:spLocks noGrp="1"/>
          </p:cNvSpPr>
          <p:nvPr>
            <p:ph type="sldNum" sz="quarter" idx="12"/>
          </p:nvPr>
        </p:nvSpPr>
        <p:spPr/>
        <p:txBody>
          <a:bodyPr/>
          <a:lstStyle/>
          <a:p>
            <a:fld id="{839BA467-65C8-4D4B-8FA6-9B98F4D501D4}" type="slidenum">
              <a:rPr lang="en-GB" smtClean="0"/>
              <a:t>‹#›</a:t>
            </a:fld>
            <a:endParaRPr lang="en-GB"/>
          </a:p>
        </p:txBody>
      </p:sp>
    </p:spTree>
    <p:extLst>
      <p:ext uri="{BB962C8B-B14F-4D97-AF65-F5344CB8AC3E}">
        <p14:creationId xmlns:p14="http://schemas.microsoft.com/office/powerpoint/2010/main" val="41667592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4E7E5-9D98-4D4B-A4D2-0929AEF1AF1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E3161B2F-DACC-934D-8079-B489387372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a:extLst>
              <a:ext uri="{FF2B5EF4-FFF2-40B4-BE49-F238E27FC236}">
                <a16:creationId xmlns:a16="http://schemas.microsoft.com/office/drawing/2014/main" id="{00647936-95E0-D240-9211-5A0C15A8B1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64E9981-8E28-FD40-B958-1A9AA7D056D0}"/>
              </a:ext>
            </a:extLst>
          </p:cNvPr>
          <p:cNvSpPr>
            <a:spLocks noGrp="1"/>
          </p:cNvSpPr>
          <p:nvPr>
            <p:ph type="dt" sz="half" idx="10"/>
          </p:nvPr>
        </p:nvSpPr>
        <p:spPr/>
        <p:txBody>
          <a:bodyPr/>
          <a:lstStyle/>
          <a:p>
            <a:fld id="{9A715DF4-EBD5-9B44-AFC5-7EE0F953AA9B}" type="datetimeFigureOut">
              <a:rPr lang="en-GB" smtClean="0"/>
              <a:t>27/09/2021</a:t>
            </a:fld>
            <a:endParaRPr lang="en-GB"/>
          </a:p>
        </p:txBody>
      </p:sp>
      <p:sp>
        <p:nvSpPr>
          <p:cNvPr id="6" name="Footer Placeholder 5">
            <a:extLst>
              <a:ext uri="{FF2B5EF4-FFF2-40B4-BE49-F238E27FC236}">
                <a16:creationId xmlns:a16="http://schemas.microsoft.com/office/drawing/2014/main" id="{A7D1F8B4-BCB0-FB46-BC0E-8992B93A16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29D011-7FA6-F24A-B9C3-48ED01DA2F87}"/>
              </a:ext>
            </a:extLst>
          </p:cNvPr>
          <p:cNvSpPr>
            <a:spLocks noGrp="1"/>
          </p:cNvSpPr>
          <p:nvPr>
            <p:ph type="sldNum" sz="quarter" idx="12"/>
          </p:nvPr>
        </p:nvSpPr>
        <p:spPr/>
        <p:txBody>
          <a:bodyPr/>
          <a:lstStyle/>
          <a:p>
            <a:fld id="{839BA467-65C8-4D4B-8FA6-9B98F4D501D4}" type="slidenum">
              <a:rPr lang="en-GB" smtClean="0"/>
              <a:t>‹#›</a:t>
            </a:fld>
            <a:endParaRPr lang="en-GB"/>
          </a:p>
        </p:txBody>
      </p:sp>
    </p:spTree>
    <p:extLst>
      <p:ext uri="{BB962C8B-B14F-4D97-AF65-F5344CB8AC3E}">
        <p14:creationId xmlns:p14="http://schemas.microsoft.com/office/powerpoint/2010/main" val="12227975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9C411-C193-F943-AFA0-F9F5A773975D}"/>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377033F7-0F00-F84E-958A-4421DCFDB27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014E73B-C56C-2342-A37D-69EB64472BAA}"/>
              </a:ext>
            </a:extLst>
          </p:cNvPr>
          <p:cNvSpPr>
            <a:spLocks noGrp="1"/>
          </p:cNvSpPr>
          <p:nvPr>
            <p:ph type="dt" sz="half" idx="10"/>
          </p:nvPr>
        </p:nvSpPr>
        <p:spPr/>
        <p:txBody>
          <a:bodyPr/>
          <a:lstStyle/>
          <a:p>
            <a:fld id="{9A715DF4-EBD5-9B44-AFC5-7EE0F953AA9B}" type="datetimeFigureOut">
              <a:rPr lang="en-GB" smtClean="0"/>
              <a:t>27/09/2021</a:t>
            </a:fld>
            <a:endParaRPr lang="en-GB"/>
          </a:p>
        </p:txBody>
      </p:sp>
      <p:sp>
        <p:nvSpPr>
          <p:cNvPr id="5" name="Footer Placeholder 4">
            <a:extLst>
              <a:ext uri="{FF2B5EF4-FFF2-40B4-BE49-F238E27FC236}">
                <a16:creationId xmlns:a16="http://schemas.microsoft.com/office/drawing/2014/main" id="{3043DB17-7292-B14A-BC85-D4059F1A71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E1510A9-8C4F-4D47-B833-53329DE4DD5B}"/>
              </a:ext>
            </a:extLst>
          </p:cNvPr>
          <p:cNvSpPr>
            <a:spLocks noGrp="1"/>
          </p:cNvSpPr>
          <p:nvPr>
            <p:ph type="sldNum" sz="quarter" idx="12"/>
          </p:nvPr>
        </p:nvSpPr>
        <p:spPr/>
        <p:txBody>
          <a:bodyPr/>
          <a:lstStyle/>
          <a:p>
            <a:fld id="{839BA467-65C8-4D4B-8FA6-9B98F4D501D4}" type="slidenum">
              <a:rPr lang="en-GB" smtClean="0"/>
              <a:t>‹#›</a:t>
            </a:fld>
            <a:endParaRPr lang="en-GB"/>
          </a:p>
        </p:txBody>
      </p:sp>
    </p:spTree>
    <p:extLst>
      <p:ext uri="{BB962C8B-B14F-4D97-AF65-F5344CB8AC3E}">
        <p14:creationId xmlns:p14="http://schemas.microsoft.com/office/powerpoint/2010/main" val="6828589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AB8EE5-023F-EA46-854D-C086AC8B3B32}"/>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28D5F72F-3A78-D84A-AB78-53C5BD4061B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63458A3-66B6-354F-837F-8B5AA8C5478C}"/>
              </a:ext>
            </a:extLst>
          </p:cNvPr>
          <p:cNvSpPr>
            <a:spLocks noGrp="1"/>
          </p:cNvSpPr>
          <p:nvPr>
            <p:ph type="dt" sz="half" idx="10"/>
          </p:nvPr>
        </p:nvSpPr>
        <p:spPr/>
        <p:txBody>
          <a:bodyPr/>
          <a:lstStyle/>
          <a:p>
            <a:fld id="{9A715DF4-EBD5-9B44-AFC5-7EE0F953AA9B}" type="datetimeFigureOut">
              <a:rPr lang="en-GB" smtClean="0"/>
              <a:t>27/09/2021</a:t>
            </a:fld>
            <a:endParaRPr lang="en-GB"/>
          </a:p>
        </p:txBody>
      </p:sp>
      <p:sp>
        <p:nvSpPr>
          <p:cNvPr id="5" name="Footer Placeholder 4">
            <a:extLst>
              <a:ext uri="{FF2B5EF4-FFF2-40B4-BE49-F238E27FC236}">
                <a16:creationId xmlns:a16="http://schemas.microsoft.com/office/drawing/2014/main" id="{806FC954-5F16-5340-BE24-974711FDD5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09C69D8-5665-5648-BF50-FBF5C1A59C25}"/>
              </a:ext>
            </a:extLst>
          </p:cNvPr>
          <p:cNvSpPr>
            <a:spLocks noGrp="1"/>
          </p:cNvSpPr>
          <p:nvPr>
            <p:ph type="sldNum" sz="quarter" idx="12"/>
          </p:nvPr>
        </p:nvSpPr>
        <p:spPr/>
        <p:txBody>
          <a:bodyPr/>
          <a:lstStyle/>
          <a:p>
            <a:fld id="{839BA467-65C8-4D4B-8FA6-9B98F4D501D4}" type="slidenum">
              <a:rPr lang="en-GB" smtClean="0"/>
              <a:t>‹#›</a:t>
            </a:fld>
            <a:endParaRPr lang="en-GB"/>
          </a:p>
        </p:txBody>
      </p:sp>
    </p:spTree>
    <p:extLst>
      <p:ext uri="{BB962C8B-B14F-4D97-AF65-F5344CB8AC3E}">
        <p14:creationId xmlns:p14="http://schemas.microsoft.com/office/powerpoint/2010/main" val="1029236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B0925-6131-9643-8B51-D4F423EF961D}"/>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56D0BE7C-3071-BB45-BBE9-7C963DA3502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5AEDBF17-C356-924E-BAF4-75EFE3D7571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DEBC2BC5-7E07-724A-8645-B6C5C208DE30}"/>
              </a:ext>
            </a:extLst>
          </p:cNvPr>
          <p:cNvSpPr>
            <a:spLocks noGrp="1"/>
          </p:cNvSpPr>
          <p:nvPr>
            <p:ph type="dt" sz="half" idx="10"/>
          </p:nvPr>
        </p:nvSpPr>
        <p:spPr/>
        <p:txBody>
          <a:bodyPr/>
          <a:lstStyle/>
          <a:p>
            <a:fld id="{5938795D-0D20-4C49-BE12-FDA5D63249BF}" type="datetimeFigureOut">
              <a:rPr lang="en-GB" smtClean="0"/>
              <a:t>27/09/2021</a:t>
            </a:fld>
            <a:endParaRPr lang="en-GB"/>
          </a:p>
        </p:txBody>
      </p:sp>
      <p:sp>
        <p:nvSpPr>
          <p:cNvPr id="6" name="Footer Placeholder 5">
            <a:extLst>
              <a:ext uri="{FF2B5EF4-FFF2-40B4-BE49-F238E27FC236}">
                <a16:creationId xmlns:a16="http://schemas.microsoft.com/office/drawing/2014/main" id="{CDDAFDDF-15BC-7443-ADBB-564EEE9A97C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496117C-01C0-9C48-B866-5215D95FA8E5}"/>
              </a:ext>
            </a:extLst>
          </p:cNvPr>
          <p:cNvSpPr>
            <a:spLocks noGrp="1"/>
          </p:cNvSpPr>
          <p:nvPr>
            <p:ph type="sldNum" sz="quarter" idx="12"/>
          </p:nvPr>
        </p:nvSpPr>
        <p:spPr/>
        <p:txBody>
          <a:bodyPr/>
          <a:lstStyle/>
          <a:p>
            <a:fld id="{0F6872B3-DE42-2C4A-ADA7-5B2379D7EC3B}" type="slidenum">
              <a:rPr lang="en-GB" smtClean="0"/>
              <a:t>‹#›</a:t>
            </a:fld>
            <a:endParaRPr lang="en-GB"/>
          </a:p>
        </p:txBody>
      </p:sp>
    </p:spTree>
    <p:extLst>
      <p:ext uri="{BB962C8B-B14F-4D97-AF65-F5344CB8AC3E}">
        <p14:creationId xmlns:p14="http://schemas.microsoft.com/office/powerpoint/2010/main" val="2796487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E6504-DF04-5945-97FE-11E529BFEACA}"/>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CC04807A-59F3-C242-9E64-3897B3BAF5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A6F9145-C06F-9041-8B09-07E3A064AE9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D6F0D453-8F84-C34D-9710-A599CD6D53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1A3AAF3-4E45-7C4C-8971-0007576BA6C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55563A20-6E70-8947-A2C4-FC0167C8A382}"/>
              </a:ext>
            </a:extLst>
          </p:cNvPr>
          <p:cNvSpPr>
            <a:spLocks noGrp="1"/>
          </p:cNvSpPr>
          <p:nvPr>
            <p:ph type="dt" sz="half" idx="10"/>
          </p:nvPr>
        </p:nvSpPr>
        <p:spPr/>
        <p:txBody>
          <a:bodyPr/>
          <a:lstStyle/>
          <a:p>
            <a:fld id="{5938795D-0D20-4C49-BE12-FDA5D63249BF}" type="datetimeFigureOut">
              <a:rPr lang="en-GB" smtClean="0"/>
              <a:t>27/09/2021</a:t>
            </a:fld>
            <a:endParaRPr lang="en-GB"/>
          </a:p>
        </p:txBody>
      </p:sp>
      <p:sp>
        <p:nvSpPr>
          <p:cNvPr id="8" name="Footer Placeholder 7">
            <a:extLst>
              <a:ext uri="{FF2B5EF4-FFF2-40B4-BE49-F238E27FC236}">
                <a16:creationId xmlns:a16="http://schemas.microsoft.com/office/drawing/2014/main" id="{4AEC9B11-52A4-F149-87D1-30320B275A2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774E80-2840-354D-8B88-22859E9132BA}"/>
              </a:ext>
            </a:extLst>
          </p:cNvPr>
          <p:cNvSpPr>
            <a:spLocks noGrp="1"/>
          </p:cNvSpPr>
          <p:nvPr>
            <p:ph type="sldNum" sz="quarter" idx="12"/>
          </p:nvPr>
        </p:nvSpPr>
        <p:spPr/>
        <p:txBody>
          <a:bodyPr/>
          <a:lstStyle/>
          <a:p>
            <a:fld id="{0F6872B3-DE42-2C4A-ADA7-5B2379D7EC3B}" type="slidenum">
              <a:rPr lang="en-GB" smtClean="0"/>
              <a:t>‹#›</a:t>
            </a:fld>
            <a:endParaRPr lang="en-GB"/>
          </a:p>
        </p:txBody>
      </p:sp>
    </p:spTree>
    <p:extLst>
      <p:ext uri="{BB962C8B-B14F-4D97-AF65-F5344CB8AC3E}">
        <p14:creationId xmlns:p14="http://schemas.microsoft.com/office/powerpoint/2010/main" val="23708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A4E14-1AC9-134E-A07B-6639ACBB5E7F}"/>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800C254E-9C50-1E41-A9F9-35D6DC3026C3}"/>
              </a:ext>
            </a:extLst>
          </p:cNvPr>
          <p:cNvSpPr>
            <a:spLocks noGrp="1"/>
          </p:cNvSpPr>
          <p:nvPr>
            <p:ph type="dt" sz="half" idx="10"/>
          </p:nvPr>
        </p:nvSpPr>
        <p:spPr/>
        <p:txBody>
          <a:bodyPr/>
          <a:lstStyle/>
          <a:p>
            <a:fld id="{5938795D-0D20-4C49-BE12-FDA5D63249BF}" type="datetimeFigureOut">
              <a:rPr lang="en-GB" smtClean="0"/>
              <a:t>27/09/2021</a:t>
            </a:fld>
            <a:endParaRPr lang="en-GB"/>
          </a:p>
        </p:txBody>
      </p:sp>
      <p:sp>
        <p:nvSpPr>
          <p:cNvPr id="4" name="Footer Placeholder 3">
            <a:extLst>
              <a:ext uri="{FF2B5EF4-FFF2-40B4-BE49-F238E27FC236}">
                <a16:creationId xmlns:a16="http://schemas.microsoft.com/office/drawing/2014/main" id="{9B0C6FBC-26AE-3D40-B25C-2449E94D8D5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F7CB2B3-AA67-2744-A46F-FE68EF4F74F3}"/>
              </a:ext>
            </a:extLst>
          </p:cNvPr>
          <p:cNvSpPr>
            <a:spLocks noGrp="1"/>
          </p:cNvSpPr>
          <p:nvPr>
            <p:ph type="sldNum" sz="quarter" idx="12"/>
          </p:nvPr>
        </p:nvSpPr>
        <p:spPr/>
        <p:txBody>
          <a:bodyPr/>
          <a:lstStyle/>
          <a:p>
            <a:fld id="{0F6872B3-DE42-2C4A-ADA7-5B2379D7EC3B}" type="slidenum">
              <a:rPr lang="en-GB" smtClean="0"/>
              <a:t>‹#›</a:t>
            </a:fld>
            <a:endParaRPr lang="en-GB"/>
          </a:p>
        </p:txBody>
      </p:sp>
    </p:spTree>
    <p:extLst>
      <p:ext uri="{BB962C8B-B14F-4D97-AF65-F5344CB8AC3E}">
        <p14:creationId xmlns:p14="http://schemas.microsoft.com/office/powerpoint/2010/main" val="3838229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23988D-7ED3-3D48-AC32-364A07244DE0}"/>
              </a:ext>
            </a:extLst>
          </p:cNvPr>
          <p:cNvSpPr>
            <a:spLocks noGrp="1"/>
          </p:cNvSpPr>
          <p:nvPr>
            <p:ph type="dt" sz="half" idx="10"/>
          </p:nvPr>
        </p:nvSpPr>
        <p:spPr/>
        <p:txBody>
          <a:bodyPr/>
          <a:lstStyle/>
          <a:p>
            <a:fld id="{5938795D-0D20-4C49-BE12-FDA5D63249BF}" type="datetimeFigureOut">
              <a:rPr lang="en-GB" smtClean="0"/>
              <a:t>27/09/2021</a:t>
            </a:fld>
            <a:endParaRPr lang="en-GB"/>
          </a:p>
        </p:txBody>
      </p:sp>
      <p:sp>
        <p:nvSpPr>
          <p:cNvPr id="3" name="Footer Placeholder 2">
            <a:extLst>
              <a:ext uri="{FF2B5EF4-FFF2-40B4-BE49-F238E27FC236}">
                <a16:creationId xmlns:a16="http://schemas.microsoft.com/office/drawing/2014/main" id="{344C7A9A-6528-5B45-BB07-1E461E06759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1C42ACB-9BA0-534E-917A-435821AA8459}"/>
              </a:ext>
            </a:extLst>
          </p:cNvPr>
          <p:cNvSpPr>
            <a:spLocks noGrp="1"/>
          </p:cNvSpPr>
          <p:nvPr>
            <p:ph type="sldNum" sz="quarter" idx="12"/>
          </p:nvPr>
        </p:nvSpPr>
        <p:spPr/>
        <p:txBody>
          <a:bodyPr/>
          <a:lstStyle/>
          <a:p>
            <a:fld id="{0F6872B3-DE42-2C4A-ADA7-5B2379D7EC3B}" type="slidenum">
              <a:rPr lang="en-GB" smtClean="0"/>
              <a:t>‹#›</a:t>
            </a:fld>
            <a:endParaRPr lang="en-GB"/>
          </a:p>
        </p:txBody>
      </p:sp>
    </p:spTree>
    <p:extLst>
      <p:ext uri="{BB962C8B-B14F-4D97-AF65-F5344CB8AC3E}">
        <p14:creationId xmlns:p14="http://schemas.microsoft.com/office/powerpoint/2010/main" val="2949733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C081E-7344-E340-B474-13F36A62826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F3A9690D-1A10-3145-9AD0-D96091921E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03E5E461-0BDF-2C46-9E48-7D4F423CCA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38A940E-1F97-D347-8023-3DB939BDEE78}"/>
              </a:ext>
            </a:extLst>
          </p:cNvPr>
          <p:cNvSpPr>
            <a:spLocks noGrp="1"/>
          </p:cNvSpPr>
          <p:nvPr>
            <p:ph type="dt" sz="half" idx="10"/>
          </p:nvPr>
        </p:nvSpPr>
        <p:spPr/>
        <p:txBody>
          <a:bodyPr/>
          <a:lstStyle/>
          <a:p>
            <a:fld id="{5938795D-0D20-4C49-BE12-FDA5D63249BF}" type="datetimeFigureOut">
              <a:rPr lang="en-GB" smtClean="0"/>
              <a:t>27/09/2021</a:t>
            </a:fld>
            <a:endParaRPr lang="en-GB"/>
          </a:p>
        </p:txBody>
      </p:sp>
      <p:sp>
        <p:nvSpPr>
          <p:cNvPr id="6" name="Footer Placeholder 5">
            <a:extLst>
              <a:ext uri="{FF2B5EF4-FFF2-40B4-BE49-F238E27FC236}">
                <a16:creationId xmlns:a16="http://schemas.microsoft.com/office/drawing/2014/main" id="{E4E90843-F1FC-AD40-AB2B-1762CEDB987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2894E6E-09C5-5F40-9DC5-43C1E90882F2}"/>
              </a:ext>
            </a:extLst>
          </p:cNvPr>
          <p:cNvSpPr>
            <a:spLocks noGrp="1"/>
          </p:cNvSpPr>
          <p:nvPr>
            <p:ph type="sldNum" sz="quarter" idx="12"/>
          </p:nvPr>
        </p:nvSpPr>
        <p:spPr/>
        <p:txBody>
          <a:bodyPr/>
          <a:lstStyle/>
          <a:p>
            <a:fld id="{0F6872B3-DE42-2C4A-ADA7-5B2379D7EC3B}" type="slidenum">
              <a:rPr lang="en-GB" smtClean="0"/>
              <a:t>‹#›</a:t>
            </a:fld>
            <a:endParaRPr lang="en-GB"/>
          </a:p>
        </p:txBody>
      </p:sp>
    </p:spTree>
    <p:extLst>
      <p:ext uri="{BB962C8B-B14F-4D97-AF65-F5344CB8AC3E}">
        <p14:creationId xmlns:p14="http://schemas.microsoft.com/office/powerpoint/2010/main" val="3073263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98B13-737C-DA41-8024-27FFC2BF1BF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37D01935-638C-B743-AE22-6FB78C8C66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B175500-CBB8-694F-A462-087520B7DF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CA3B777-686A-A743-B1F5-ADA40B3BECBC}"/>
              </a:ext>
            </a:extLst>
          </p:cNvPr>
          <p:cNvSpPr>
            <a:spLocks noGrp="1"/>
          </p:cNvSpPr>
          <p:nvPr>
            <p:ph type="dt" sz="half" idx="10"/>
          </p:nvPr>
        </p:nvSpPr>
        <p:spPr/>
        <p:txBody>
          <a:bodyPr/>
          <a:lstStyle/>
          <a:p>
            <a:fld id="{5938795D-0D20-4C49-BE12-FDA5D63249BF}" type="datetimeFigureOut">
              <a:rPr lang="en-GB" smtClean="0"/>
              <a:t>27/09/2021</a:t>
            </a:fld>
            <a:endParaRPr lang="en-GB"/>
          </a:p>
        </p:txBody>
      </p:sp>
      <p:sp>
        <p:nvSpPr>
          <p:cNvPr id="6" name="Footer Placeholder 5">
            <a:extLst>
              <a:ext uri="{FF2B5EF4-FFF2-40B4-BE49-F238E27FC236}">
                <a16:creationId xmlns:a16="http://schemas.microsoft.com/office/drawing/2014/main" id="{9266A42C-AE70-B346-8EDD-8C699BEAB40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08E6D98-ACB2-3044-AB39-9B7AF96EB9E5}"/>
              </a:ext>
            </a:extLst>
          </p:cNvPr>
          <p:cNvSpPr>
            <a:spLocks noGrp="1"/>
          </p:cNvSpPr>
          <p:nvPr>
            <p:ph type="sldNum" sz="quarter" idx="12"/>
          </p:nvPr>
        </p:nvSpPr>
        <p:spPr/>
        <p:txBody>
          <a:bodyPr/>
          <a:lstStyle/>
          <a:p>
            <a:fld id="{0F6872B3-DE42-2C4A-ADA7-5B2379D7EC3B}" type="slidenum">
              <a:rPr lang="en-GB" smtClean="0"/>
              <a:t>‹#›</a:t>
            </a:fld>
            <a:endParaRPr lang="en-GB"/>
          </a:p>
        </p:txBody>
      </p:sp>
    </p:spTree>
    <p:extLst>
      <p:ext uri="{BB962C8B-B14F-4D97-AF65-F5344CB8AC3E}">
        <p14:creationId xmlns:p14="http://schemas.microsoft.com/office/powerpoint/2010/main" val="3217453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59DEAC-F451-5947-A8FB-D0EB8B94DB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64232217-0394-FE4E-B0E4-DDC0CE1FAB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FEEDA50-A67A-1F47-9849-9E0AC4EB0E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38795D-0D20-4C49-BE12-FDA5D63249BF}" type="datetimeFigureOut">
              <a:rPr lang="en-GB" smtClean="0"/>
              <a:t>27/09/2021</a:t>
            </a:fld>
            <a:endParaRPr lang="en-GB"/>
          </a:p>
        </p:txBody>
      </p:sp>
      <p:sp>
        <p:nvSpPr>
          <p:cNvPr id="5" name="Footer Placeholder 4">
            <a:extLst>
              <a:ext uri="{FF2B5EF4-FFF2-40B4-BE49-F238E27FC236}">
                <a16:creationId xmlns:a16="http://schemas.microsoft.com/office/drawing/2014/main" id="{4A96BB5C-36E5-F441-B4D0-460E504B0F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5806EEB-6D19-6343-8A6E-BA76258BDD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6872B3-DE42-2C4A-ADA7-5B2379D7EC3B}" type="slidenum">
              <a:rPr lang="en-GB" smtClean="0"/>
              <a:t>‹#›</a:t>
            </a:fld>
            <a:endParaRPr lang="en-GB"/>
          </a:p>
        </p:txBody>
      </p:sp>
    </p:spTree>
    <p:extLst>
      <p:ext uri="{BB962C8B-B14F-4D97-AF65-F5344CB8AC3E}">
        <p14:creationId xmlns:p14="http://schemas.microsoft.com/office/powerpoint/2010/main" val="39438396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38795D-0D20-4C49-BE12-FDA5D63249BF}" type="datetimeFigureOut">
              <a:rPr lang="en-GB" smtClean="0"/>
              <a:t>27/09/2021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6872B3-DE42-2C4A-ADA7-5B2379D7EC3B}" type="slidenum">
              <a:rPr lang="en-GB" smtClean="0"/>
              <a:t>‹#›</a:t>
            </a:fld>
            <a:endParaRPr lang="en-GB"/>
          </a:p>
        </p:txBody>
      </p:sp>
    </p:spTree>
    <p:extLst>
      <p:ext uri="{BB962C8B-B14F-4D97-AF65-F5344CB8AC3E}">
        <p14:creationId xmlns:p14="http://schemas.microsoft.com/office/powerpoint/2010/main" val="8743527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C8F326-F7D8-A345-BB29-C94B96AC81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997C65C5-A537-E24B-A465-429644EC9A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F4169CF-15D5-DF45-9214-01A85B6231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715DF4-EBD5-9B44-AFC5-7EE0F953AA9B}" type="datetimeFigureOut">
              <a:rPr lang="en-GB" smtClean="0"/>
              <a:t>27/09/2021</a:t>
            </a:fld>
            <a:endParaRPr lang="en-GB"/>
          </a:p>
        </p:txBody>
      </p:sp>
      <p:sp>
        <p:nvSpPr>
          <p:cNvPr id="5" name="Footer Placeholder 4">
            <a:extLst>
              <a:ext uri="{FF2B5EF4-FFF2-40B4-BE49-F238E27FC236}">
                <a16:creationId xmlns:a16="http://schemas.microsoft.com/office/drawing/2014/main" id="{6A246ADB-101F-B44E-BC4E-6BBC461392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6A71DF1-9254-BB4A-947C-0A0AF5725D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9BA467-65C8-4D4B-8FA6-9B98F4D501D4}" type="slidenum">
              <a:rPr lang="en-GB" smtClean="0"/>
              <a:t>‹#›</a:t>
            </a:fld>
            <a:endParaRPr lang="en-GB"/>
          </a:p>
        </p:txBody>
      </p:sp>
    </p:spTree>
    <p:extLst>
      <p:ext uri="{BB962C8B-B14F-4D97-AF65-F5344CB8AC3E}">
        <p14:creationId xmlns:p14="http://schemas.microsoft.com/office/powerpoint/2010/main" val="116841058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video" Target="https://www.youtube.com/embed/rE2zuVF_RXs?feature=oembed"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jpeg"/><Relationship Id="rId18" Type="http://schemas.openxmlformats.org/officeDocument/2006/relationships/image" Target="../media/image51.jpeg"/><Relationship Id="rId3" Type="http://schemas.openxmlformats.org/officeDocument/2006/relationships/image" Target="../media/image38.png"/><Relationship Id="rId7" Type="http://schemas.openxmlformats.org/officeDocument/2006/relationships/image" Target="../media/image41.jpeg"/><Relationship Id="rId12" Type="http://schemas.openxmlformats.org/officeDocument/2006/relationships/image" Target="../media/image46.png"/><Relationship Id="rId17" Type="http://schemas.openxmlformats.org/officeDocument/2006/relationships/image" Target="../media/image50.jpeg"/><Relationship Id="rId2" Type="http://schemas.openxmlformats.org/officeDocument/2006/relationships/image" Target="../media/image37.jpeg"/><Relationship Id="rId16" Type="http://schemas.openxmlformats.org/officeDocument/2006/relationships/image" Target="../media/image49.png"/><Relationship Id="rId1" Type="http://schemas.openxmlformats.org/officeDocument/2006/relationships/slideLayout" Target="../slideLayouts/slideLayout13.xml"/><Relationship Id="rId6" Type="http://schemas.openxmlformats.org/officeDocument/2006/relationships/image" Target="../media/image40.jpeg"/><Relationship Id="rId11" Type="http://schemas.openxmlformats.org/officeDocument/2006/relationships/image" Target="../media/image45.jpeg"/><Relationship Id="rId5" Type="http://schemas.openxmlformats.org/officeDocument/2006/relationships/image" Target="https://c8.alamy.com/comp/KJX92G/theodor-herzl-addressing-the-first-or-second-zionist-congress-in-basel-KJX92G.jpg" TargetMode="External"/><Relationship Id="rId15" Type="http://schemas.openxmlformats.org/officeDocument/2006/relationships/image" Target="../media/image48.jpeg"/><Relationship Id="rId10" Type="http://schemas.openxmlformats.org/officeDocument/2006/relationships/image" Target="../media/image44.png"/><Relationship Id="rId19" Type="http://schemas.openxmlformats.org/officeDocument/2006/relationships/image" Target="../media/image52.png"/><Relationship Id="rId4" Type="http://schemas.openxmlformats.org/officeDocument/2006/relationships/image" Target="../media/image39.jpeg"/><Relationship Id="rId9" Type="http://schemas.openxmlformats.org/officeDocument/2006/relationships/image" Target="../media/image43.png"/><Relationship Id="rId14" Type="http://schemas.openxmlformats.org/officeDocument/2006/relationships/image" Target="https://collection.nam.ac.uk/images/960/135000-135999/135352.jpg"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Layout" Target="../diagrams/layout1.xml"/><Relationship Id="rId7" Type="http://schemas.openxmlformats.org/officeDocument/2006/relationships/image" Target="../media/image2.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4.jpeg"/></Relationships>
</file>

<file path=ppt/slides/_rels/slide3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54.jpeg"/><Relationship Id="rId18" Type="http://schemas.openxmlformats.org/officeDocument/2006/relationships/image" Target="../media/image51.jpeg"/><Relationship Id="rId3" Type="http://schemas.openxmlformats.org/officeDocument/2006/relationships/image" Target="../media/image38.png"/><Relationship Id="rId21" Type="http://schemas.openxmlformats.org/officeDocument/2006/relationships/diagramLayout" Target="../diagrams/layout5.xml"/><Relationship Id="rId7" Type="http://schemas.openxmlformats.org/officeDocument/2006/relationships/image" Target="../media/image41.jpeg"/><Relationship Id="rId12" Type="http://schemas.openxmlformats.org/officeDocument/2006/relationships/image" Target="../media/image46.png"/><Relationship Id="rId17" Type="http://schemas.openxmlformats.org/officeDocument/2006/relationships/image" Target="../media/image50.jpeg"/><Relationship Id="rId2" Type="http://schemas.openxmlformats.org/officeDocument/2006/relationships/image" Target="../media/image37.jpeg"/><Relationship Id="rId16" Type="http://schemas.openxmlformats.org/officeDocument/2006/relationships/image" Target="../media/image49.png"/><Relationship Id="rId20" Type="http://schemas.openxmlformats.org/officeDocument/2006/relationships/diagramData" Target="../diagrams/data5.xml"/><Relationship Id="rId1" Type="http://schemas.openxmlformats.org/officeDocument/2006/relationships/slideLayout" Target="../slideLayouts/slideLayout13.xml"/><Relationship Id="rId6" Type="http://schemas.openxmlformats.org/officeDocument/2006/relationships/image" Target="../media/image40.jpeg"/><Relationship Id="rId11" Type="http://schemas.openxmlformats.org/officeDocument/2006/relationships/image" Target="../media/image45.jpeg"/><Relationship Id="rId24" Type="http://schemas.microsoft.com/office/2007/relationships/diagramDrawing" Target="../diagrams/drawing5.xml"/><Relationship Id="rId5" Type="http://schemas.openxmlformats.org/officeDocument/2006/relationships/image" Target="https://c8.alamy.com/comp/KJX92G/theodor-herzl-addressing-the-first-or-second-zionist-congress-in-basel-KJX92G.jpg" TargetMode="External"/><Relationship Id="rId15" Type="http://schemas.openxmlformats.org/officeDocument/2006/relationships/image" Target="../media/image48.jpeg"/><Relationship Id="rId23" Type="http://schemas.openxmlformats.org/officeDocument/2006/relationships/diagramColors" Target="../diagrams/colors5.xml"/><Relationship Id="rId10" Type="http://schemas.openxmlformats.org/officeDocument/2006/relationships/image" Target="../media/image44.png"/><Relationship Id="rId19" Type="http://schemas.openxmlformats.org/officeDocument/2006/relationships/image" Target="../media/image52.png"/><Relationship Id="rId4" Type="http://schemas.openxmlformats.org/officeDocument/2006/relationships/image" Target="../media/image53.jpeg"/><Relationship Id="rId9" Type="http://schemas.openxmlformats.org/officeDocument/2006/relationships/image" Target="../media/image43.png"/><Relationship Id="rId14" Type="http://schemas.openxmlformats.org/officeDocument/2006/relationships/image" Target="https://collection.nam.ac.uk/images/960/135000-135999/135352.jpg" TargetMode="External"/><Relationship Id="rId22" Type="http://schemas.openxmlformats.org/officeDocument/2006/relationships/diagramQuickStyle" Target="../diagrams/quickStyle5.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sv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8" name="Rectangle 134">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3C4202-96B2-E249-B826-FD1D133BE99E}"/>
              </a:ext>
            </a:extLst>
          </p:cNvPr>
          <p:cNvSpPr>
            <a:spLocks noGrp="1"/>
          </p:cNvSpPr>
          <p:nvPr>
            <p:ph type="ctrTitle"/>
          </p:nvPr>
        </p:nvSpPr>
        <p:spPr>
          <a:xfrm>
            <a:off x="890338" y="420624"/>
            <a:ext cx="4362012" cy="3566160"/>
          </a:xfrm>
        </p:spPr>
        <p:txBody>
          <a:bodyPr anchor="b">
            <a:normAutofit/>
          </a:bodyPr>
          <a:lstStyle/>
          <a:p>
            <a:pPr algn="l"/>
            <a:r>
              <a:rPr lang="en-GB" sz="4800" b="1" dirty="0"/>
              <a:t>What were the consequences of the Nakba for the Palestinians? </a:t>
            </a:r>
          </a:p>
        </p:txBody>
      </p:sp>
      <p:sp>
        <p:nvSpPr>
          <p:cNvPr id="3" name="Subtitle 2">
            <a:extLst>
              <a:ext uri="{FF2B5EF4-FFF2-40B4-BE49-F238E27FC236}">
                <a16:creationId xmlns:a16="http://schemas.microsoft.com/office/drawing/2014/main" id="{E0FC043B-87A1-D14A-8D7E-65D0EEBF362E}"/>
              </a:ext>
            </a:extLst>
          </p:cNvPr>
          <p:cNvSpPr>
            <a:spLocks noGrp="1"/>
          </p:cNvSpPr>
          <p:nvPr>
            <p:ph type="subTitle" idx="1"/>
          </p:nvPr>
        </p:nvSpPr>
        <p:spPr>
          <a:xfrm>
            <a:off x="890339" y="4636008"/>
            <a:ext cx="3734014" cy="1572768"/>
          </a:xfrm>
        </p:spPr>
        <p:txBody>
          <a:bodyPr>
            <a:normAutofit/>
          </a:bodyPr>
          <a:lstStyle/>
          <a:p>
            <a:pPr algn="l"/>
            <a:r>
              <a:rPr lang="en-GB" sz="4400" dirty="0"/>
              <a:t>Lesson 7</a:t>
            </a:r>
          </a:p>
        </p:txBody>
      </p:sp>
      <p:sp>
        <p:nvSpPr>
          <p:cNvPr id="1029"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73 Years of Ongoing Nakba, Palestinians Continue to be Steadfast against  Israel&amp;#39;s Settler-Colonial and Apartheid Regime">
            <a:extLst>
              <a:ext uri="{FF2B5EF4-FFF2-40B4-BE49-F238E27FC236}">
                <a16:creationId xmlns:a16="http://schemas.microsoft.com/office/drawing/2014/main" id="{48DC4D72-644B-974F-BF0A-063517FDC575}"/>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5882927" y="0"/>
            <a:ext cx="6309073" cy="6970954"/>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9B3524F6-6AB5-5941-B546-B7968CDE7A71}"/>
              </a:ext>
            </a:extLst>
          </p:cNvPr>
          <p:cNvSpPr>
            <a:spLocks noChangeArrowheads="1"/>
          </p:cNvSpPr>
          <p:nvPr/>
        </p:nvSpPr>
        <p:spPr bwMode="auto">
          <a:xfrm>
            <a:off x="0" y="358345"/>
            <a:ext cx="2765002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69584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2"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D823F605-9865-8F44-AEF9-61519904C7B2}"/>
              </a:ext>
            </a:extLst>
          </p:cNvPr>
          <p:cNvSpPr>
            <a:spLocks noGrp="1"/>
          </p:cNvSpPr>
          <p:nvPr>
            <p:ph type="title"/>
          </p:nvPr>
        </p:nvSpPr>
        <p:spPr>
          <a:xfrm>
            <a:off x="4890052" y="353579"/>
            <a:ext cx="6853215" cy="1783080"/>
          </a:xfrm>
        </p:spPr>
        <p:txBody>
          <a:bodyPr anchor="b">
            <a:normAutofit/>
          </a:bodyPr>
          <a:lstStyle/>
          <a:p>
            <a:r>
              <a:rPr lang="en-GB" sz="5400" b="1" dirty="0"/>
              <a:t>What did the UN say?</a:t>
            </a:r>
          </a:p>
        </p:txBody>
      </p:sp>
      <p:pic>
        <p:nvPicPr>
          <p:cNvPr id="7170" name="Picture 2" descr="United Nations Partition Plan for Palestine - Wikipedia">
            <a:extLst>
              <a:ext uri="{FF2B5EF4-FFF2-40B4-BE49-F238E27FC236}">
                <a16:creationId xmlns:a16="http://schemas.microsoft.com/office/drawing/2014/main" id="{8A9D44DD-5476-B040-AFE5-1BB43C55DB79}"/>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r="-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17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AD03E72-5F79-734A-A5A5-7CEA726D3166}"/>
              </a:ext>
            </a:extLst>
          </p:cNvPr>
          <p:cNvSpPr>
            <a:spLocks noGrp="1"/>
          </p:cNvSpPr>
          <p:nvPr>
            <p:ph idx="1"/>
          </p:nvPr>
        </p:nvSpPr>
        <p:spPr>
          <a:xfrm>
            <a:off x="4916556" y="2656142"/>
            <a:ext cx="7129671" cy="3885276"/>
          </a:xfrm>
        </p:spPr>
        <p:txBody>
          <a:bodyPr>
            <a:noAutofit/>
          </a:bodyPr>
          <a:lstStyle/>
          <a:p>
            <a:r>
              <a:rPr lang="en-GB" sz="2300" dirty="0"/>
              <a:t>May 1947: the UN established a Special Committee on Palestine (UNSCOP) </a:t>
            </a:r>
          </a:p>
          <a:p>
            <a:r>
              <a:rPr lang="en-GB" sz="2300" dirty="0"/>
              <a:t>Summer 1947: UNSCOP travelled to Mandate Palestine to investigate</a:t>
            </a:r>
          </a:p>
          <a:p>
            <a:r>
              <a:rPr lang="en-GB" sz="2300" dirty="0"/>
              <a:t>September 1947: UNSCOP declared that Mandate Palestine should be </a:t>
            </a:r>
            <a:r>
              <a:rPr lang="en-GB" sz="2300" b="1" dirty="0"/>
              <a:t>partitioned into separate Palestinian and Jewish states</a:t>
            </a:r>
            <a:r>
              <a:rPr lang="en-GB" sz="2300" dirty="0"/>
              <a:t> (but Jerusalem and Bethlehem should be under international control and accessible to both Palestinians and Jews)</a:t>
            </a:r>
          </a:p>
          <a:p>
            <a:r>
              <a:rPr lang="en-GB" sz="2300" dirty="0"/>
              <a:t>This was </a:t>
            </a:r>
            <a:r>
              <a:rPr lang="en-GB" sz="2300" u="sng" dirty="0"/>
              <a:t>UN Resolution 181</a:t>
            </a:r>
          </a:p>
          <a:p>
            <a:r>
              <a:rPr lang="en-GB" sz="2300" b="1" dirty="0">
                <a:solidFill>
                  <a:srgbClr val="DBA65E"/>
                </a:solidFill>
              </a:rPr>
              <a:t>Use this information to complete Worksheet 7b</a:t>
            </a:r>
          </a:p>
        </p:txBody>
      </p:sp>
      <p:sp>
        <p:nvSpPr>
          <p:cNvPr id="2" name="TextBox 1">
            <a:extLst>
              <a:ext uri="{FF2B5EF4-FFF2-40B4-BE49-F238E27FC236}">
                <a16:creationId xmlns:a16="http://schemas.microsoft.com/office/drawing/2014/main" id="{3730EE03-7215-C14B-997C-99AF940493C6}"/>
              </a:ext>
            </a:extLst>
          </p:cNvPr>
          <p:cNvSpPr txBox="1"/>
          <p:nvPr/>
        </p:nvSpPr>
        <p:spPr>
          <a:xfrm>
            <a:off x="5300519" y="332723"/>
            <a:ext cx="3975311"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GB" sz="1600" dirty="0"/>
              <a:t>Where have we seen the idea of partitioning Mandate Palestine before?</a:t>
            </a:r>
          </a:p>
        </p:txBody>
      </p:sp>
      <p:sp>
        <p:nvSpPr>
          <p:cNvPr id="10" name="TextBox 9">
            <a:extLst>
              <a:ext uri="{FF2B5EF4-FFF2-40B4-BE49-F238E27FC236}">
                <a16:creationId xmlns:a16="http://schemas.microsoft.com/office/drawing/2014/main" id="{12FC1777-5570-B844-AC00-9394D79F2A61}"/>
              </a:ext>
            </a:extLst>
          </p:cNvPr>
          <p:cNvSpPr txBox="1"/>
          <p:nvPr/>
        </p:nvSpPr>
        <p:spPr>
          <a:xfrm>
            <a:off x="9578492" y="319470"/>
            <a:ext cx="2304718"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GB" sz="1600" dirty="0"/>
              <a:t>At the start of the Arab Revolt of 1936-1939</a:t>
            </a:r>
          </a:p>
        </p:txBody>
      </p:sp>
      <p:cxnSp>
        <p:nvCxnSpPr>
          <p:cNvPr id="5" name="Straight Arrow Connector 4">
            <a:extLst>
              <a:ext uri="{FF2B5EF4-FFF2-40B4-BE49-F238E27FC236}">
                <a16:creationId xmlns:a16="http://schemas.microsoft.com/office/drawing/2014/main" id="{79C5CFF8-5EA8-CD40-83D1-5BF6CE5DC68F}"/>
              </a:ext>
            </a:extLst>
          </p:cNvPr>
          <p:cNvCxnSpPr>
            <a:cxnSpLocks/>
            <a:endCxn id="10" idx="1"/>
          </p:cNvCxnSpPr>
          <p:nvPr/>
        </p:nvCxnSpPr>
        <p:spPr>
          <a:xfrm flipV="1">
            <a:off x="9275830" y="611858"/>
            <a:ext cx="302662" cy="242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4737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2"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D823F605-9865-8F44-AEF9-61519904C7B2}"/>
              </a:ext>
            </a:extLst>
          </p:cNvPr>
          <p:cNvSpPr>
            <a:spLocks noGrp="1"/>
          </p:cNvSpPr>
          <p:nvPr>
            <p:ph type="title"/>
          </p:nvPr>
        </p:nvSpPr>
        <p:spPr>
          <a:xfrm>
            <a:off x="4890052" y="353579"/>
            <a:ext cx="6853215" cy="1783080"/>
          </a:xfrm>
        </p:spPr>
        <p:txBody>
          <a:bodyPr anchor="b">
            <a:noAutofit/>
          </a:bodyPr>
          <a:lstStyle/>
          <a:p>
            <a:r>
              <a:rPr lang="en-GB" sz="3600" b="1" dirty="0"/>
              <a:t>7b. What did the UN say? Match up the dates with the decisions and answer the questions</a:t>
            </a:r>
          </a:p>
        </p:txBody>
      </p:sp>
      <p:pic>
        <p:nvPicPr>
          <p:cNvPr id="7170" name="Picture 2" descr="United Nations Partition Plan for Palestine - Wikipedia">
            <a:extLst>
              <a:ext uri="{FF2B5EF4-FFF2-40B4-BE49-F238E27FC236}">
                <a16:creationId xmlns:a16="http://schemas.microsoft.com/office/drawing/2014/main" id="{8A9D44DD-5476-B040-AFE5-1BB43C55DB79}"/>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r="-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17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AD03E72-5F79-734A-A5A5-7CEA726D3166}"/>
              </a:ext>
            </a:extLst>
          </p:cNvPr>
          <p:cNvSpPr>
            <a:spLocks noGrp="1"/>
          </p:cNvSpPr>
          <p:nvPr>
            <p:ph idx="1"/>
          </p:nvPr>
        </p:nvSpPr>
        <p:spPr>
          <a:xfrm>
            <a:off x="7417232" y="3424852"/>
            <a:ext cx="4554667" cy="1111849"/>
          </a:xfrm>
          <a:solidFill>
            <a:srgbClr val="F0B765"/>
          </a:solidFill>
        </p:spPr>
        <p:txBody>
          <a:bodyPr>
            <a:noAutofit/>
          </a:bodyPr>
          <a:lstStyle/>
          <a:p>
            <a:pPr marL="0" indent="0" algn="ctr">
              <a:buNone/>
            </a:pPr>
            <a:r>
              <a:rPr lang="en-GB" sz="1800" b="1" dirty="0">
                <a:solidFill>
                  <a:srgbClr val="5F9A93"/>
                </a:solidFill>
                <a:latin typeface="Courier" pitchFamily="2" charset="0"/>
              </a:rPr>
              <a:t>UNSCOP said that Mandate Palestine should be partitioned into separate Palestinian and Jewish states</a:t>
            </a:r>
          </a:p>
        </p:txBody>
      </p:sp>
      <p:sp>
        <p:nvSpPr>
          <p:cNvPr id="4" name="TextBox 3">
            <a:extLst>
              <a:ext uri="{FF2B5EF4-FFF2-40B4-BE49-F238E27FC236}">
                <a16:creationId xmlns:a16="http://schemas.microsoft.com/office/drawing/2014/main" id="{BA9034D1-B657-334F-B58E-20C969230F12}"/>
              </a:ext>
            </a:extLst>
          </p:cNvPr>
          <p:cNvSpPr txBox="1"/>
          <p:nvPr/>
        </p:nvSpPr>
        <p:spPr>
          <a:xfrm>
            <a:off x="5295438" y="3744505"/>
            <a:ext cx="1424780" cy="369332"/>
          </a:xfrm>
          <a:prstGeom prst="rect">
            <a:avLst/>
          </a:prstGeom>
          <a:solidFill>
            <a:srgbClr val="F0B765"/>
          </a:solidFill>
        </p:spPr>
        <p:txBody>
          <a:bodyPr wrap="square" rtlCol="0">
            <a:spAutoFit/>
          </a:bodyPr>
          <a:lstStyle/>
          <a:p>
            <a:pPr algn="ctr"/>
            <a:r>
              <a:rPr lang="en-GB" b="1" dirty="0">
                <a:solidFill>
                  <a:srgbClr val="5F9A93"/>
                </a:solidFill>
                <a:latin typeface="Courier" pitchFamily="2" charset="0"/>
              </a:rPr>
              <a:t>May 1947</a:t>
            </a:r>
          </a:p>
        </p:txBody>
      </p:sp>
      <p:sp>
        <p:nvSpPr>
          <p:cNvPr id="11" name="TextBox 10">
            <a:extLst>
              <a:ext uri="{FF2B5EF4-FFF2-40B4-BE49-F238E27FC236}">
                <a16:creationId xmlns:a16="http://schemas.microsoft.com/office/drawing/2014/main" id="{7B2096F9-1B66-E841-84B6-B37F35471921}"/>
              </a:ext>
            </a:extLst>
          </p:cNvPr>
          <p:cNvSpPr txBox="1"/>
          <p:nvPr/>
        </p:nvSpPr>
        <p:spPr>
          <a:xfrm>
            <a:off x="5116952" y="4477236"/>
            <a:ext cx="1808256" cy="369332"/>
          </a:xfrm>
          <a:prstGeom prst="rect">
            <a:avLst/>
          </a:prstGeom>
          <a:solidFill>
            <a:srgbClr val="F0B765"/>
          </a:solidFill>
        </p:spPr>
        <p:txBody>
          <a:bodyPr wrap="square" rtlCol="0">
            <a:spAutoFit/>
          </a:bodyPr>
          <a:lstStyle/>
          <a:p>
            <a:pPr algn="ctr"/>
            <a:r>
              <a:rPr lang="en-GB" b="1" dirty="0">
                <a:solidFill>
                  <a:srgbClr val="5F9A93"/>
                </a:solidFill>
                <a:latin typeface="Courier" pitchFamily="2" charset="0"/>
              </a:rPr>
              <a:t>Summer 1947</a:t>
            </a:r>
          </a:p>
        </p:txBody>
      </p:sp>
      <p:sp>
        <p:nvSpPr>
          <p:cNvPr id="12" name="TextBox 11">
            <a:extLst>
              <a:ext uri="{FF2B5EF4-FFF2-40B4-BE49-F238E27FC236}">
                <a16:creationId xmlns:a16="http://schemas.microsoft.com/office/drawing/2014/main" id="{A57E5FF1-E026-ED4D-B7B9-5C2BA3EF251F}"/>
              </a:ext>
            </a:extLst>
          </p:cNvPr>
          <p:cNvSpPr txBox="1"/>
          <p:nvPr/>
        </p:nvSpPr>
        <p:spPr>
          <a:xfrm>
            <a:off x="4902298" y="5213291"/>
            <a:ext cx="2267744" cy="369332"/>
          </a:xfrm>
          <a:prstGeom prst="rect">
            <a:avLst/>
          </a:prstGeom>
          <a:solidFill>
            <a:srgbClr val="F0B765"/>
          </a:solidFill>
        </p:spPr>
        <p:txBody>
          <a:bodyPr wrap="square" rtlCol="0">
            <a:spAutoFit/>
          </a:bodyPr>
          <a:lstStyle/>
          <a:p>
            <a:pPr algn="ctr"/>
            <a:r>
              <a:rPr lang="en-GB" b="1" dirty="0">
                <a:solidFill>
                  <a:srgbClr val="5F9A93"/>
                </a:solidFill>
                <a:latin typeface="Courier" pitchFamily="2" charset="0"/>
              </a:rPr>
              <a:t>September 1947</a:t>
            </a:r>
          </a:p>
        </p:txBody>
      </p:sp>
      <p:sp>
        <p:nvSpPr>
          <p:cNvPr id="6" name="Rectangle 5">
            <a:extLst>
              <a:ext uri="{FF2B5EF4-FFF2-40B4-BE49-F238E27FC236}">
                <a16:creationId xmlns:a16="http://schemas.microsoft.com/office/drawing/2014/main" id="{4A8C1366-8821-9149-8712-B13DFF68857E}"/>
              </a:ext>
            </a:extLst>
          </p:cNvPr>
          <p:cNvSpPr/>
          <p:nvPr/>
        </p:nvSpPr>
        <p:spPr>
          <a:xfrm>
            <a:off x="7417232" y="4675154"/>
            <a:ext cx="4554667" cy="369332"/>
          </a:xfrm>
          <a:prstGeom prst="rect">
            <a:avLst/>
          </a:prstGeom>
          <a:solidFill>
            <a:srgbClr val="F0B765"/>
          </a:solidFill>
        </p:spPr>
        <p:txBody>
          <a:bodyPr wrap="square">
            <a:spAutoFit/>
          </a:bodyPr>
          <a:lstStyle/>
          <a:p>
            <a:pPr algn="ctr"/>
            <a:r>
              <a:rPr lang="en-GB" b="1" dirty="0">
                <a:solidFill>
                  <a:srgbClr val="5F9A93"/>
                </a:solidFill>
                <a:latin typeface="Courier" pitchFamily="2" charset="0"/>
              </a:rPr>
              <a:t>UNSCOP was established</a:t>
            </a:r>
          </a:p>
        </p:txBody>
      </p:sp>
      <p:sp>
        <p:nvSpPr>
          <p:cNvPr id="7" name="Rectangle 6">
            <a:extLst>
              <a:ext uri="{FF2B5EF4-FFF2-40B4-BE49-F238E27FC236}">
                <a16:creationId xmlns:a16="http://schemas.microsoft.com/office/drawing/2014/main" id="{DF0109FF-E3C2-B142-AB2D-EE8CADBAF9AC}"/>
              </a:ext>
            </a:extLst>
          </p:cNvPr>
          <p:cNvSpPr/>
          <p:nvPr/>
        </p:nvSpPr>
        <p:spPr>
          <a:xfrm>
            <a:off x="7430270" y="5200039"/>
            <a:ext cx="4554666" cy="646331"/>
          </a:xfrm>
          <a:prstGeom prst="rect">
            <a:avLst/>
          </a:prstGeom>
          <a:solidFill>
            <a:srgbClr val="F0B765"/>
          </a:solidFill>
        </p:spPr>
        <p:txBody>
          <a:bodyPr wrap="square">
            <a:spAutoFit/>
          </a:bodyPr>
          <a:lstStyle/>
          <a:p>
            <a:pPr algn="ctr"/>
            <a:r>
              <a:rPr lang="en-GB" b="1" dirty="0">
                <a:solidFill>
                  <a:srgbClr val="5F9A93"/>
                </a:solidFill>
                <a:latin typeface="Courier" pitchFamily="2" charset="0"/>
              </a:rPr>
              <a:t>UNSCOP travelled to Mandate Palestine</a:t>
            </a:r>
          </a:p>
        </p:txBody>
      </p:sp>
      <p:sp>
        <p:nvSpPr>
          <p:cNvPr id="8" name="Rectangle 7">
            <a:extLst>
              <a:ext uri="{FF2B5EF4-FFF2-40B4-BE49-F238E27FC236}">
                <a16:creationId xmlns:a16="http://schemas.microsoft.com/office/drawing/2014/main" id="{45FCD050-FBD6-F041-8E6E-09B5B28BC2FC}"/>
              </a:ext>
            </a:extLst>
          </p:cNvPr>
          <p:cNvSpPr/>
          <p:nvPr/>
        </p:nvSpPr>
        <p:spPr>
          <a:xfrm>
            <a:off x="4596536" y="6167519"/>
            <a:ext cx="4657344" cy="369332"/>
          </a:xfrm>
          <a:prstGeom prst="rect">
            <a:avLst/>
          </a:prstGeom>
          <a:solidFill>
            <a:srgbClr val="F0B765"/>
          </a:solidFill>
        </p:spPr>
        <p:txBody>
          <a:bodyPr wrap="square">
            <a:spAutoFit/>
          </a:bodyPr>
          <a:lstStyle/>
          <a:p>
            <a:pPr algn="ctr"/>
            <a:r>
              <a:rPr lang="en-GB" b="1" dirty="0">
                <a:solidFill>
                  <a:srgbClr val="5F9A93"/>
                </a:solidFill>
                <a:latin typeface="Courier" pitchFamily="2" charset="0"/>
              </a:rPr>
              <a:t>What is this decision known as? </a:t>
            </a:r>
            <a:endParaRPr lang="en-GB" b="1" u="sng" dirty="0">
              <a:solidFill>
                <a:srgbClr val="5F9A93"/>
              </a:solidFill>
              <a:latin typeface="Courier" pitchFamily="2" charset="0"/>
            </a:endParaRPr>
          </a:p>
        </p:txBody>
      </p:sp>
      <p:sp>
        <p:nvSpPr>
          <p:cNvPr id="16" name="Rectangle 15">
            <a:extLst>
              <a:ext uri="{FF2B5EF4-FFF2-40B4-BE49-F238E27FC236}">
                <a16:creationId xmlns:a16="http://schemas.microsoft.com/office/drawing/2014/main" id="{48E55AF1-A29C-0349-8B21-1D5B83F56451}"/>
              </a:ext>
            </a:extLst>
          </p:cNvPr>
          <p:cNvSpPr/>
          <p:nvPr/>
        </p:nvSpPr>
        <p:spPr>
          <a:xfrm>
            <a:off x="5055223" y="2810158"/>
            <a:ext cx="2390398" cy="369332"/>
          </a:xfrm>
          <a:prstGeom prst="rect">
            <a:avLst/>
          </a:prstGeom>
          <a:solidFill>
            <a:srgbClr val="F0B765"/>
          </a:solidFill>
        </p:spPr>
        <p:txBody>
          <a:bodyPr wrap="none">
            <a:spAutoFit/>
          </a:bodyPr>
          <a:lstStyle/>
          <a:p>
            <a:pPr algn="ctr"/>
            <a:r>
              <a:rPr lang="en-GB" b="1" dirty="0">
                <a:solidFill>
                  <a:srgbClr val="5F9A93"/>
                </a:solidFill>
                <a:latin typeface="Courier" pitchFamily="2" charset="0"/>
              </a:rPr>
              <a:t>What was UNSCOP?</a:t>
            </a:r>
            <a:endParaRPr lang="en-GB" b="1" u="sng" dirty="0">
              <a:solidFill>
                <a:srgbClr val="5F9A93"/>
              </a:solidFill>
              <a:latin typeface="Courier" pitchFamily="2" charset="0"/>
            </a:endParaRPr>
          </a:p>
        </p:txBody>
      </p:sp>
      <p:sp>
        <p:nvSpPr>
          <p:cNvPr id="17" name="TextBox 16">
            <a:extLst>
              <a:ext uri="{FF2B5EF4-FFF2-40B4-BE49-F238E27FC236}">
                <a16:creationId xmlns:a16="http://schemas.microsoft.com/office/drawing/2014/main" id="{B63ADB4A-0804-4545-BA46-F87F6B6C58D9}"/>
              </a:ext>
            </a:extLst>
          </p:cNvPr>
          <p:cNvSpPr txBox="1"/>
          <p:nvPr/>
        </p:nvSpPr>
        <p:spPr>
          <a:xfrm>
            <a:off x="7604201" y="2839631"/>
            <a:ext cx="4367698" cy="276999"/>
          </a:xfrm>
          <a:prstGeom prst="rect">
            <a:avLst/>
          </a:prstGeom>
          <a:solidFill>
            <a:srgbClr val="F0B765"/>
          </a:solidFill>
        </p:spPr>
        <p:txBody>
          <a:bodyPr wrap="square" rtlCol="0">
            <a:spAutoFit/>
          </a:bodyPr>
          <a:lstStyle/>
          <a:p>
            <a:pPr algn="ctr"/>
            <a:r>
              <a:rPr lang="en-GB" sz="1200" b="1" u="sng" dirty="0">
                <a:solidFill>
                  <a:srgbClr val="5F9A93"/>
                </a:solidFill>
                <a:latin typeface="Courier" pitchFamily="2" charset="0"/>
              </a:rPr>
              <a:t>U</a:t>
            </a:r>
            <a:r>
              <a:rPr lang="en-GB" sz="1200" b="1" dirty="0">
                <a:solidFill>
                  <a:srgbClr val="5F9A93"/>
                </a:solidFill>
                <a:latin typeface="Courier" pitchFamily="2" charset="0"/>
              </a:rPr>
              <a:t>nited </a:t>
            </a:r>
            <a:r>
              <a:rPr lang="en-GB" sz="1200" b="1" u="sng" dirty="0">
                <a:solidFill>
                  <a:srgbClr val="5F9A93"/>
                </a:solidFill>
                <a:latin typeface="Courier" pitchFamily="2" charset="0"/>
              </a:rPr>
              <a:t>N</a:t>
            </a:r>
            <a:r>
              <a:rPr lang="en-GB" sz="1200" b="1" dirty="0">
                <a:solidFill>
                  <a:srgbClr val="5F9A93"/>
                </a:solidFill>
                <a:latin typeface="Courier" pitchFamily="2" charset="0"/>
              </a:rPr>
              <a:t>ations </a:t>
            </a:r>
            <a:r>
              <a:rPr lang="en-GB" sz="1200" b="1" u="sng" dirty="0">
                <a:solidFill>
                  <a:srgbClr val="5F9A93"/>
                </a:solidFill>
                <a:latin typeface="Courier" pitchFamily="2" charset="0"/>
              </a:rPr>
              <a:t>S</a:t>
            </a:r>
            <a:r>
              <a:rPr lang="en-GB" sz="1200" b="1" dirty="0">
                <a:solidFill>
                  <a:srgbClr val="5F9A93"/>
                </a:solidFill>
                <a:latin typeface="Courier" pitchFamily="2" charset="0"/>
              </a:rPr>
              <a:t>pecial </a:t>
            </a:r>
            <a:r>
              <a:rPr lang="en-GB" sz="1200" b="1" u="sng" dirty="0">
                <a:solidFill>
                  <a:srgbClr val="5F9A93"/>
                </a:solidFill>
                <a:latin typeface="Courier" pitchFamily="2" charset="0"/>
              </a:rPr>
              <a:t>C</a:t>
            </a:r>
            <a:r>
              <a:rPr lang="en-GB" sz="1200" b="1" dirty="0">
                <a:solidFill>
                  <a:srgbClr val="5F9A93"/>
                </a:solidFill>
                <a:latin typeface="Courier" pitchFamily="2" charset="0"/>
              </a:rPr>
              <a:t>ommittee </a:t>
            </a:r>
            <a:r>
              <a:rPr lang="en-GB" sz="1200" b="1" u="sng" dirty="0">
                <a:solidFill>
                  <a:srgbClr val="5F9A93"/>
                </a:solidFill>
                <a:latin typeface="Courier" pitchFamily="2" charset="0"/>
              </a:rPr>
              <a:t>o</a:t>
            </a:r>
            <a:r>
              <a:rPr lang="en-GB" sz="1200" b="1" dirty="0">
                <a:solidFill>
                  <a:srgbClr val="5F9A93"/>
                </a:solidFill>
                <a:latin typeface="Courier" pitchFamily="2" charset="0"/>
              </a:rPr>
              <a:t>n </a:t>
            </a:r>
            <a:r>
              <a:rPr lang="en-GB" sz="1200" b="1" u="sng" dirty="0">
                <a:solidFill>
                  <a:srgbClr val="5F9A93"/>
                </a:solidFill>
                <a:latin typeface="Courier" pitchFamily="2" charset="0"/>
              </a:rPr>
              <a:t>P</a:t>
            </a:r>
            <a:r>
              <a:rPr lang="en-GB" sz="1200" b="1" dirty="0">
                <a:solidFill>
                  <a:srgbClr val="5F9A93"/>
                </a:solidFill>
                <a:latin typeface="Courier" pitchFamily="2" charset="0"/>
              </a:rPr>
              <a:t>alestine</a:t>
            </a:r>
          </a:p>
        </p:txBody>
      </p:sp>
      <p:sp>
        <p:nvSpPr>
          <p:cNvPr id="18" name="TextBox 17">
            <a:extLst>
              <a:ext uri="{FF2B5EF4-FFF2-40B4-BE49-F238E27FC236}">
                <a16:creationId xmlns:a16="http://schemas.microsoft.com/office/drawing/2014/main" id="{24400297-AF52-1547-8B00-C46CCCF893F6}"/>
              </a:ext>
            </a:extLst>
          </p:cNvPr>
          <p:cNvSpPr txBox="1"/>
          <p:nvPr/>
        </p:nvSpPr>
        <p:spPr>
          <a:xfrm>
            <a:off x="9404205" y="6167519"/>
            <a:ext cx="2567694" cy="369332"/>
          </a:xfrm>
          <a:prstGeom prst="rect">
            <a:avLst/>
          </a:prstGeom>
          <a:solidFill>
            <a:srgbClr val="F0B765"/>
          </a:solidFill>
        </p:spPr>
        <p:txBody>
          <a:bodyPr wrap="square" rtlCol="0">
            <a:spAutoFit/>
          </a:bodyPr>
          <a:lstStyle/>
          <a:p>
            <a:pPr algn="ctr"/>
            <a:r>
              <a:rPr lang="en-GB" b="1" dirty="0">
                <a:solidFill>
                  <a:srgbClr val="5F9A93"/>
                </a:solidFill>
                <a:latin typeface="Courier" pitchFamily="2" charset="0"/>
              </a:rPr>
              <a:t>UN Resolution 181</a:t>
            </a:r>
          </a:p>
        </p:txBody>
      </p:sp>
      <p:cxnSp>
        <p:nvCxnSpPr>
          <p:cNvPr id="5" name="Straight Arrow Connector 4">
            <a:extLst>
              <a:ext uri="{FF2B5EF4-FFF2-40B4-BE49-F238E27FC236}">
                <a16:creationId xmlns:a16="http://schemas.microsoft.com/office/drawing/2014/main" id="{6F7CBEBC-9142-F342-8A5B-752793ADDC6F}"/>
              </a:ext>
            </a:extLst>
          </p:cNvPr>
          <p:cNvCxnSpPr>
            <a:cxnSpLocks/>
            <a:stCxn id="4" idx="3"/>
            <a:endCxn id="6" idx="1"/>
          </p:cNvCxnSpPr>
          <p:nvPr/>
        </p:nvCxnSpPr>
        <p:spPr>
          <a:xfrm>
            <a:off x="6720218" y="3929171"/>
            <a:ext cx="697014" cy="930649"/>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9" name="Straight Arrow Connector 18">
            <a:extLst>
              <a:ext uri="{FF2B5EF4-FFF2-40B4-BE49-F238E27FC236}">
                <a16:creationId xmlns:a16="http://schemas.microsoft.com/office/drawing/2014/main" id="{6B81920F-B1A6-504A-BA80-2C7712E0C192}"/>
              </a:ext>
            </a:extLst>
          </p:cNvPr>
          <p:cNvCxnSpPr>
            <a:cxnSpLocks/>
            <a:stCxn id="11" idx="3"/>
            <a:endCxn id="7" idx="1"/>
          </p:cNvCxnSpPr>
          <p:nvPr/>
        </p:nvCxnSpPr>
        <p:spPr>
          <a:xfrm>
            <a:off x="6925208" y="4661902"/>
            <a:ext cx="505062" cy="861303"/>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22" name="Straight Arrow Connector 21">
            <a:extLst>
              <a:ext uri="{FF2B5EF4-FFF2-40B4-BE49-F238E27FC236}">
                <a16:creationId xmlns:a16="http://schemas.microsoft.com/office/drawing/2014/main" id="{70DCFDA6-EC77-9A4F-A794-8D87E449D4B7}"/>
              </a:ext>
            </a:extLst>
          </p:cNvPr>
          <p:cNvCxnSpPr>
            <a:cxnSpLocks/>
            <a:endCxn id="3" idx="1"/>
          </p:cNvCxnSpPr>
          <p:nvPr/>
        </p:nvCxnSpPr>
        <p:spPr>
          <a:xfrm flipV="1">
            <a:off x="7212242" y="3980777"/>
            <a:ext cx="204990" cy="141718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401647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United Nations Partition Plan for Palestine - Wikipedia">
            <a:extLst>
              <a:ext uri="{FF2B5EF4-FFF2-40B4-BE49-F238E27FC236}">
                <a16:creationId xmlns:a16="http://schemas.microsoft.com/office/drawing/2014/main" id="{03026129-BE11-CE4A-8CDB-C402996CB983}"/>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5781371" y="4562269"/>
            <a:ext cx="2135211" cy="2096738"/>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21087B6A-8500-DF47-A1BA-5722D608153F}"/>
              </a:ext>
            </a:extLst>
          </p:cNvPr>
          <p:cNvSpPr txBox="1">
            <a:spLocks noGrp="1"/>
          </p:cNvSpPr>
          <p:nvPr>
            <p:ph idx="1"/>
          </p:nvPr>
        </p:nvSpPr>
        <p:spPr>
          <a:xfrm>
            <a:off x="335184" y="553869"/>
            <a:ext cx="2739321" cy="6020623"/>
          </a:xfrm>
          <a:prstGeom prst="rect">
            <a:avLst/>
          </a:prstGeom>
          <a:solidFill>
            <a:srgbClr val="F0B765"/>
          </a:solidFill>
        </p:spPr>
        <p:txBody>
          <a:bodyPr wrap="square" rtlCol="0">
            <a:spAutoFit/>
          </a:bodyPr>
          <a:lstStyle/>
          <a:p>
            <a:pPr marL="0" indent="0" algn="ctr">
              <a:buNone/>
            </a:pPr>
            <a:r>
              <a:rPr lang="en-GB" sz="2300" b="1" dirty="0">
                <a:solidFill>
                  <a:schemeClr val="bg1"/>
                </a:solidFill>
              </a:rPr>
              <a:t>7c. Debate</a:t>
            </a:r>
            <a:endParaRPr lang="en-GB" sz="2300" b="1" u="sng" dirty="0">
              <a:solidFill>
                <a:schemeClr val="bg1"/>
              </a:solidFill>
            </a:endParaRPr>
          </a:p>
          <a:p>
            <a:pPr marL="0" indent="0" algn="ctr">
              <a:buNone/>
            </a:pPr>
            <a:r>
              <a:rPr lang="en-GB" sz="2300" dirty="0">
                <a:solidFill>
                  <a:schemeClr val="bg1"/>
                </a:solidFill>
              </a:rPr>
              <a:t>Stick this sheet into your book.</a:t>
            </a:r>
          </a:p>
          <a:p>
            <a:pPr marL="0" indent="0" algn="ctr">
              <a:buNone/>
            </a:pPr>
            <a:r>
              <a:rPr lang="en-GB" sz="2300" dirty="0">
                <a:solidFill>
                  <a:schemeClr val="bg1"/>
                </a:solidFill>
              </a:rPr>
              <a:t>With a partner, take it in turns to think about this decision from a Palestinian and a Jewish perspective. </a:t>
            </a:r>
          </a:p>
          <a:p>
            <a:pPr marL="0" indent="0" algn="ctr">
              <a:buNone/>
            </a:pPr>
            <a:r>
              <a:rPr lang="en-GB" sz="2300" dirty="0">
                <a:solidFill>
                  <a:schemeClr val="bg1"/>
                </a:solidFill>
              </a:rPr>
              <a:t>After a few minutes, switch and think about this from the other perspective. </a:t>
            </a:r>
          </a:p>
          <a:p>
            <a:pPr marL="0" indent="0" algn="ctr">
              <a:buNone/>
            </a:pPr>
            <a:r>
              <a:rPr lang="en-GB" sz="2300" dirty="0">
                <a:solidFill>
                  <a:schemeClr val="bg1"/>
                </a:solidFill>
              </a:rPr>
              <a:t>If your partner makes any points that you hadn’t thought of, write these down.</a:t>
            </a:r>
          </a:p>
        </p:txBody>
      </p:sp>
      <p:sp>
        <p:nvSpPr>
          <p:cNvPr id="15" name="TextBox 14">
            <a:extLst>
              <a:ext uri="{FF2B5EF4-FFF2-40B4-BE49-F238E27FC236}">
                <a16:creationId xmlns:a16="http://schemas.microsoft.com/office/drawing/2014/main" id="{68FDE759-0FEC-BF46-B16F-4009410AF23F}"/>
              </a:ext>
            </a:extLst>
          </p:cNvPr>
          <p:cNvSpPr txBox="1"/>
          <p:nvPr/>
        </p:nvSpPr>
        <p:spPr>
          <a:xfrm>
            <a:off x="3347313" y="376102"/>
            <a:ext cx="1750413" cy="1631216"/>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sz="2000" b="1" dirty="0">
                <a:solidFill>
                  <a:srgbClr val="F8931D"/>
                </a:solidFill>
              </a:rPr>
              <a:t>55% </a:t>
            </a:r>
            <a:r>
              <a:rPr lang="en-GB" sz="2000" dirty="0">
                <a:solidFill>
                  <a:srgbClr val="F8931D"/>
                </a:solidFill>
              </a:rPr>
              <a:t>of Mandate Palestine was to be a Jewish state</a:t>
            </a:r>
          </a:p>
        </p:txBody>
      </p:sp>
      <p:pic>
        <p:nvPicPr>
          <p:cNvPr id="3" name="Picture 2" descr="Diagram&#10;&#10;Description automatically generated">
            <a:extLst>
              <a:ext uri="{FF2B5EF4-FFF2-40B4-BE49-F238E27FC236}">
                <a16:creationId xmlns:a16="http://schemas.microsoft.com/office/drawing/2014/main" id="{141990AD-E688-9D48-81F7-C48FE67103D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820618">
            <a:off x="5070219" y="764123"/>
            <a:ext cx="7308705" cy="4075453"/>
          </a:xfrm>
          <a:prstGeom prst="rect">
            <a:avLst/>
          </a:prstGeom>
        </p:spPr>
      </p:pic>
      <p:sp>
        <p:nvSpPr>
          <p:cNvPr id="16" name="TextBox 15">
            <a:extLst>
              <a:ext uri="{FF2B5EF4-FFF2-40B4-BE49-F238E27FC236}">
                <a16:creationId xmlns:a16="http://schemas.microsoft.com/office/drawing/2014/main" id="{86DAEC4E-8D87-024E-8B29-579461611C6A}"/>
              </a:ext>
            </a:extLst>
          </p:cNvPr>
          <p:cNvSpPr txBox="1"/>
          <p:nvPr/>
        </p:nvSpPr>
        <p:spPr>
          <a:xfrm>
            <a:off x="3348176" y="2158135"/>
            <a:ext cx="1750413" cy="224676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sz="2000" dirty="0">
                <a:solidFill>
                  <a:srgbClr val="F8931D"/>
                </a:solidFill>
              </a:rPr>
              <a:t>But only </a:t>
            </a:r>
            <a:r>
              <a:rPr lang="en-GB" sz="2000" b="1" dirty="0">
                <a:solidFill>
                  <a:srgbClr val="F8931D"/>
                </a:solidFill>
              </a:rPr>
              <a:t>33%</a:t>
            </a:r>
            <a:r>
              <a:rPr lang="en-GB" sz="2000" dirty="0">
                <a:solidFill>
                  <a:srgbClr val="F8931D"/>
                </a:solidFill>
              </a:rPr>
              <a:t> of the population of Mandate Palestine was Jewish at this time</a:t>
            </a:r>
          </a:p>
        </p:txBody>
      </p:sp>
      <p:sp>
        <p:nvSpPr>
          <p:cNvPr id="17" name="TextBox 16">
            <a:extLst>
              <a:ext uri="{FF2B5EF4-FFF2-40B4-BE49-F238E27FC236}">
                <a16:creationId xmlns:a16="http://schemas.microsoft.com/office/drawing/2014/main" id="{B77FBAB9-B1D6-8A45-AD71-71FD88AFD182}"/>
              </a:ext>
            </a:extLst>
          </p:cNvPr>
          <p:cNvSpPr txBox="1"/>
          <p:nvPr/>
        </p:nvSpPr>
        <p:spPr>
          <a:xfrm>
            <a:off x="3347312" y="4555721"/>
            <a:ext cx="1750413" cy="193899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sz="2000" dirty="0">
                <a:solidFill>
                  <a:srgbClr val="F8931D"/>
                </a:solidFill>
              </a:rPr>
              <a:t>And Jews owned less than </a:t>
            </a:r>
            <a:r>
              <a:rPr lang="en-GB" sz="2000" b="1" dirty="0">
                <a:solidFill>
                  <a:srgbClr val="F8931D"/>
                </a:solidFill>
              </a:rPr>
              <a:t>10%</a:t>
            </a:r>
            <a:r>
              <a:rPr lang="en-GB" sz="2000" dirty="0">
                <a:solidFill>
                  <a:srgbClr val="F8931D"/>
                </a:solidFill>
              </a:rPr>
              <a:t> of the land of Mandate Palestine</a:t>
            </a:r>
          </a:p>
        </p:txBody>
      </p:sp>
    </p:spTree>
    <p:extLst>
      <p:ext uri="{BB962C8B-B14F-4D97-AF65-F5344CB8AC3E}">
        <p14:creationId xmlns:p14="http://schemas.microsoft.com/office/powerpoint/2010/main" val="14943684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A6EF38B9-FE6A-4D7B-80AA-C5A4D408DA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3960" y="321733"/>
            <a:ext cx="11548872" cy="6214534"/>
          </a:xfrm>
          <a:prstGeom prst="rect">
            <a:avLst/>
          </a:prstGeom>
          <a:solidFill>
            <a:schemeClr val="tx1">
              <a:alpha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7A70998-7A9C-E84B-975F-BE35BBE4FCAC}"/>
              </a:ext>
            </a:extLst>
          </p:cNvPr>
          <p:cNvSpPr>
            <a:spLocks noGrp="1"/>
          </p:cNvSpPr>
          <p:nvPr>
            <p:ph type="title"/>
          </p:nvPr>
        </p:nvSpPr>
        <p:spPr>
          <a:xfrm>
            <a:off x="997427" y="997479"/>
            <a:ext cx="10261938" cy="1258574"/>
          </a:xfrm>
        </p:spPr>
        <p:txBody>
          <a:bodyPr vert="horz" lIns="91440" tIns="45720" rIns="91440" bIns="45720" rtlCol="0" anchor="ctr">
            <a:normAutofit/>
          </a:bodyPr>
          <a:lstStyle/>
          <a:p>
            <a:r>
              <a:rPr lang="en-US" b="1" kern="1200" dirty="0">
                <a:solidFill>
                  <a:schemeClr val="tx1"/>
                </a:solidFill>
                <a:latin typeface="+mj-lt"/>
                <a:ea typeface="+mj-ea"/>
                <a:cs typeface="+mj-cs"/>
              </a:rPr>
              <a:t>Reactions to the UN Partition Plan:</a:t>
            </a:r>
          </a:p>
        </p:txBody>
      </p:sp>
      <p:pic>
        <p:nvPicPr>
          <p:cNvPr id="7" name="Graphic 6" descr="Scales of justice outline">
            <a:extLst>
              <a:ext uri="{FF2B5EF4-FFF2-40B4-BE49-F238E27FC236}">
                <a16:creationId xmlns:a16="http://schemas.microsoft.com/office/drawing/2014/main" id="{1AE6D82B-715F-7E48-A713-7917B7772F7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41461" y="2839792"/>
            <a:ext cx="2409541" cy="2409541"/>
          </a:xfrm>
          <a:prstGeom prst="rect">
            <a:avLst/>
          </a:prstGeom>
        </p:spPr>
      </p:pic>
      <p:sp>
        <p:nvSpPr>
          <p:cNvPr id="4" name="Rectangle 3">
            <a:extLst>
              <a:ext uri="{FF2B5EF4-FFF2-40B4-BE49-F238E27FC236}">
                <a16:creationId xmlns:a16="http://schemas.microsoft.com/office/drawing/2014/main" id="{3EE1B4C1-940F-3543-A387-8AA98FF2DF65}"/>
              </a:ext>
            </a:extLst>
          </p:cNvPr>
          <p:cNvSpPr/>
          <p:nvPr/>
        </p:nvSpPr>
        <p:spPr>
          <a:xfrm>
            <a:off x="5057361" y="2750824"/>
            <a:ext cx="6202002" cy="3141976"/>
          </a:xfrm>
          <a:prstGeom prst="rect">
            <a:avLst/>
          </a:prstGeom>
        </p:spPr>
        <p:txBody>
          <a:bodyPr vert="horz" lIns="91440" tIns="45720" rIns="91440" bIns="45720" rtlCol="0">
            <a:normAutofit/>
          </a:bodyPr>
          <a:lstStyle/>
          <a:p>
            <a:pPr marL="285750" indent="-228600">
              <a:lnSpc>
                <a:spcPct val="90000"/>
              </a:lnSpc>
              <a:spcBef>
                <a:spcPts val="500"/>
              </a:spcBef>
              <a:buFont typeface="Arial" panose="020B0604020202020204" pitchFamily="34" charset="0"/>
              <a:buChar char="•"/>
            </a:pPr>
            <a:r>
              <a:rPr lang="en-US" sz="2400" dirty="0"/>
              <a:t>The Palestinians were not happy. They would only have </a:t>
            </a:r>
            <a:r>
              <a:rPr lang="en-US" sz="2400" b="1" dirty="0"/>
              <a:t>45% of their country left</a:t>
            </a:r>
            <a:r>
              <a:rPr lang="en-US" sz="2400" dirty="0"/>
              <a:t>. Couldn’t European countries take in more Jewish refugees from the Holocaust?</a:t>
            </a:r>
          </a:p>
          <a:p>
            <a:pPr marL="285750" indent="-228600">
              <a:lnSpc>
                <a:spcPct val="90000"/>
              </a:lnSpc>
              <a:spcBef>
                <a:spcPts val="500"/>
              </a:spcBef>
              <a:buFont typeface="Arial" panose="020B0604020202020204" pitchFamily="34" charset="0"/>
              <a:buChar char="•"/>
            </a:pPr>
            <a:r>
              <a:rPr lang="en-US" sz="2400" dirty="0"/>
              <a:t>On the other hand, most Jews were happy with the UN Partition Plan </a:t>
            </a:r>
          </a:p>
          <a:p>
            <a:pPr marL="285750" indent="-228600">
              <a:lnSpc>
                <a:spcPct val="90000"/>
              </a:lnSpc>
              <a:spcBef>
                <a:spcPts val="500"/>
              </a:spcBef>
              <a:buFont typeface="Arial" panose="020B0604020202020204" pitchFamily="34" charset="0"/>
              <a:buChar char="•"/>
            </a:pPr>
            <a:r>
              <a:rPr lang="en-US" sz="2400" b="1" dirty="0">
                <a:solidFill>
                  <a:schemeClr val="accent2"/>
                </a:solidFill>
              </a:rPr>
              <a:t>How do these reactions compare to what you expected?</a:t>
            </a:r>
          </a:p>
        </p:txBody>
      </p:sp>
    </p:spTree>
    <p:extLst>
      <p:ext uri="{BB962C8B-B14F-4D97-AF65-F5344CB8AC3E}">
        <p14:creationId xmlns:p14="http://schemas.microsoft.com/office/powerpoint/2010/main" val="32916140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0288C6B4-AFC3-407F-A595-EFFD38D4C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7" name="Freeform: Shape 76">
            <a:extLst>
              <a:ext uri="{FF2B5EF4-FFF2-40B4-BE49-F238E27FC236}">
                <a16:creationId xmlns:a16="http://schemas.microsoft.com/office/drawing/2014/main" id="{CF236821-17FE-429B-8D2C-08E13A64E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9" name="Freeform: Shape 78">
            <a:extLst>
              <a:ext uri="{FF2B5EF4-FFF2-40B4-BE49-F238E27FC236}">
                <a16:creationId xmlns:a16="http://schemas.microsoft.com/office/drawing/2014/main" id="{C0BDBCD2-E081-43AB-9119-C55465E59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7A70998-7A9C-E84B-975F-BE35BBE4FCAC}"/>
              </a:ext>
            </a:extLst>
          </p:cNvPr>
          <p:cNvSpPr>
            <a:spLocks noGrp="1"/>
          </p:cNvSpPr>
          <p:nvPr>
            <p:ph type="title"/>
          </p:nvPr>
        </p:nvSpPr>
        <p:spPr>
          <a:xfrm>
            <a:off x="371094" y="1161288"/>
            <a:ext cx="3438144" cy="1239012"/>
          </a:xfrm>
        </p:spPr>
        <p:txBody>
          <a:bodyPr anchor="ctr">
            <a:normAutofit/>
          </a:bodyPr>
          <a:lstStyle/>
          <a:p>
            <a:r>
              <a:rPr lang="en-GB" sz="3600" b="1" dirty="0"/>
              <a:t>The vote</a:t>
            </a:r>
          </a:p>
        </p:txBody>
      </p:sp>
      <p:sp>
        <p:nvSpPr>
          <p:cNvPr id="81" name="Rectangle 80">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654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3" name="Rectangle 8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893"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9F08BBC-7648-F34C-80F9-295BD17D36B3}"/>
              </a:ext>
            </a:extLst>
          </p:cNvPr>
          <p:cNvSpPr>
            <a:spLocks noGrp="1"/>
          </p:cNvSpPr>
          <p:nvPr>
            <p:ph idx="1"/>
          </p:nvPr>
        </p:nvSpPr>
        <p:spPr>
          <a:xfrm>
            <a:off x="38956" y="2592630"/>
            <a:ext cx="4004628" cy="3207258"/>
          </a:xfrm>
        </p:spPr>
        <p:txBody>
          <a:bodyPr anchor="t">
            <a:noAutofit/>
          </a:bodyPr>
          <a:lstStyle/>
          <a:p>
            <a:r>
              <a:rPr lang="en-GB" sz="1500" dirty="0"/>
              <a:t>The UN Partition Plan was taken to a </a:t>
            </a:r>
            <a:r>
              <a:rPr lang="en-GB" sz="1500" b="1" dirty="0"/>
              <a:t>vote </a:t>
            </a:r>
            <a:r>
              <a:rPr lang="en-GB" sz="1500" dirty="0"/>
              <a:t>between nations</a:t>
            </a:r>
            <a:endParaRPr lang="en-GB" sz="1500" b="1" dirty="0"/>
          </a:p>
          <a:p>
            <a:r>
              <a:rPr lang="en-GB" sz="1500" dirty="0"/>
              <a:t>On 29</a:t>
            </a:r>
            <a:r>
              <a:rPr lang="en-GB" sz="1500" baseline="30000" dirty="0"/>
              <a:t>th</a:t>
            </a:r>
            <a:r>
              <a:rPr lang="en-GB" sz="1500" dirty="0"/>
              <a:t> November 1947, the </a:t>
            </a:r>
            <a:r>
              <a:rPr lang="en-GB" sz="1500" b="1" dirty="0"/>
              <a:t>UN Partition Plan (Resolution 181) was </a:t>
            </a:r>
            <a:r>
              <a:rPr lang="en-GB" sz="1500" b="1" u="sng" dirty="0"/>
              <a:t>passed</a:t>
            </a:r>
          </a:p>
          <a:p>
            <a:pPr lvl="1"/>
            <a:r>
              <a:rPr lang="en-GB" sz="1500" dirty="0"/>
              <a:t>As we saw last lesson, there was much support for an independent Jewish state at this time</a:t>
            </a:r>
          </a:p>
          <a:p>
            <a:pPr lvl="1"/>
            <a:r>
              <a:rPr lang="en-GB" sz="1500" dirty="0"/>
              <a:t>The USA was in favour of the Partition Plan, and many European countries wanted to stay as allies with the USA after WW2</a:t>
            </a:r>
          </a:p>
          <a:p>
            <a:pPr lvl="1"/>
            <a:r>
              <a:rPr lang="en-GB" sz="1500" dirty="0"/>
              <a:t>The USSR (Russia) voted for partition as it was keen to have the new Jewish state as an ally in the Middle East</a:t>
            </a:r>
          </a:p>
          <a:p>
            <a:r>
              <a:rPr lang="en-GB" sz="1500" dirty="0">
                <a:solidFill>
                  <a:schemeClr val="accent1"/>
                </a:solidFill>
              </a:rPr>
              <a:t>Britain would now withdraw from Palestine and by August 1948 the country would be </a:t>
            </a:r>
            <a:r>
              <a:rPr lang="en-GB" sz="1500" b="1" dirty="0">
                <a:solidFill>
                  <a:schemeClr val="accent1"/>
                </a:solidFill>
              </a:rPr>
              <a:t>partitioned</a:t>
            </a:r>
          </a:p>
        </p:txBody>
      </p:sp>
      <p:pic>
        <p:nvPicPr>
          <p:cNvPr id="1026" name="Picture 2" descr="Map&#10;&#10;Description automatically generated">
            <a:extLst>
              <a:ext uri="{FF2B5EF4-FFF2-40B4-BE49-F238E27FC236}">
                <a16:creationId xmlns:a16="http://schemas.microsoft.com/office/drawing/2014/main" id="{258A060D-53D7-4746-8A6D-051A00B1811D}"/>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3672" r="11172"/>
          <a:stretch/>
        </p:blipFill>
        <p:spPr bwMode="auto">
          <a:xfrm>
            <a:off x="4584450" y="1401400"/>
            <a:ext cx="7236456" cy="39326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Graphical user interface, map&#10;&#10;Description automatically generated">
            <a:extLst>
              <a:ext uri="{FF2B5EF4-FFF2-40B4-BE49-F238E27FC236}">
                <a16:creationId xmlns:a16="http://schemas.microsoft.com/office/drawing/2014/main" id="{8A69983D-D000-5949-824A-C7C9A899344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291439" y="5334097"/>
            <a:ext cx="7777322" cy="331084"/>
          </a:xfrm>
          <a:prstGeom prst="rect">
            <a:avLst/>
          </a:prstGeom>
        </p:spPr>
      </p:pic>
      <p:sp>
        <p:nvSpPr>
          <p:cNvPr id="5" name="TextBox 4">
            <a:extLst>
              <a:ext uri="{FF2B5EF4-FFF2-40B4-BE49-F238E27FC236}">
                <a16:creationId xmlns:a16="http://schemas.microsoft.com/office/drawing/2014/main" id="{37249939-AE7D-DC4B-9EAC-6F9B9E3C867F}"/>
              </a:ext>
            </a:extLst>
          </p:cNvPr>
          <p:cNvSpPr txBox="1"/>
          <p:nvPr/>
        </p:nvSpPr>
        <p:spPr>
          <a:xfrm>
            <a:off x="4213591" y="5984591"/>
            <a:ext cx="7645415" cy="55399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GB" sz="1500" dirty="0"/>
              <a:t>Working with the person next to you, write a list of 5 countries that voted in favour of partition and 3 countries that voted against it</a:t>
            </a:r>
          </a:p>
        </p:txBody>
      </p:sp>
    </p:spTree>
    <p:extLst>
      <p:ext uri="{BB962C8B-B14F-4D97-AF65-F5344CB8AC3E}">
        <p14:creationId xmlns:p14="http://schemas.microsoft.com/office/powerpoint/2010/main" val="328825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0288C6B4-AFC3-407F-A595-EFFD38D4C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7" name="Freeform: Shape 76">
            <a:extLst>
              <a:ext uri="{FF2B5EF4-FFF2-40B4-BE49-F238E27FC236}">
                <a16:creationId xmlns:a16="http://schemas.microsoft.com/office/drawing/2014/main" id="{CF236821-17FE-429B-8D2C-08E13A64E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9" name="Freeform: Shape 78">
            <a:extLst>
              <a:ext uri="{FF2B5EF4-FFF2-40B4-BE49-F238E27FC236}">
                <a16:creationId xmlns:a16="http://schemas.microsoft.com/office/drawing/2014/main" id="{C0BDBCD2-E081-43AB-9119-C55465E59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7A70998-7A9C-E84B-975F-BE35BBE4FCAC}"/>
              </a:ext>
            </a:extLst>
          </p:cNvPr>
          <p:cNvSpPr>
            <a:spLocks noGrp="1"/>
          </p:cNvSpPr>
          <p:nvPr>
            <p:ph type="title"/>
          </p:nvPr>
        </p:nvSpPr>
        <p:spPr>
          <a:xfrm>
            <a:off x="371094" y="1161288"/>
            <a:ext cx="3438144" cy="1239012"/>
          </a:xfrm>
        </p:spPr>
        <p:txBody>
          <a:bodyPr anchor="ctr">
            <a:normAutofit/>
          </a:bodyPr>
          <a:lstStyle/>
          <a:p>
            <a:r>
              <a:rPr lang="en-GB" sz="3600" b="1" dirty="0"/>
              <a:t>The vote</a:t>
            </a:r>
          </a:p>
        </p:txBody>
      </p:sp>
      <p:sp>
        <p:nvSpPr>
          <p:cNvPr id="81" name="Rectangle 80">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654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3" name="Rectangle 8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893"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9F08BBC-7648-F34C-80F9-295BD17D36B3}"/>
              </a:ext>
            </a:extLst>
          </p:cNvPr>
          <p:cNvSpPr>
            <a:spLocks noGrp="1"/>
          </p:cNvSpPr>
          <p:nvPr>
            <p:ph idx="1"/>
          </p:nvPr>
        </p:nvSpPr>
        <p:spPr>
          <a:xfrm>
            <a:off x="101646" y="2854072"/>
            <a:ext cx="4539573" cy="3207258"/>
          </a:xfrm>
        </p:spPr>
        <p:txBody>
          <a:bodyPr numCol="2" anchor="t">
            <a:noAutofit/>
          </a:bodyPr>
          <a:lstStyle/>
          <a:p>
            <a:pPr marL="0" indent="0">
              <a:buNone/>
            </a:pPr>
            <a:r>
              <a:rPr lang="en-GB" sz="2000" b="1" dirty="0">
                <a:solidFill>
                  <a:srgbClr val="359131"/>
                </a:solidFill>
              </a:rPr>
              <a:t>In favour of partition:</a:t>
            </a:r>
          </a:p>
          <a:p>
            <a:pPr lvl="1"/>
            <a:r>
              <a:rPr lang="en-GB" sz="2000" dirty="0">
                <a:solidFill>
                  <a:srgbClr val="359131"/>
                </a:solidFill>
              </a:rPr>
              <a:t>USA</a:t>
            </a:r>
          </a:p>
          <a:p>
            <a:pPr lvl="1"/>
            <a:r>
              <a:rPr lang="en-GB" sz="2000" dirty="0">
                <a:solidFill>
                  <a:srgbClr val="359131"/>
                </a:solidFill>
              </a:rPr>
              <a:t>USSR (Russia)</a:t>
            </a:r>
          </a:p>
          <a:p>
            <a:pPr lvl="1"/>
            <a:r>
              <a:rPr lang="en-GB" sz="2000" dirty="0">
                <a:solidFill>
                  <a:srgbClr val="359131"/>
                </a:solidFill>
              </a:rPr>
              <a:t>France</a:t>
            </a:r>
          </a:p>
          <a:p>
            <a:pPr lvl="1"/>
            <a:r>
              <a:rPr lang="en-GB" sz="2000" dirty="0">
                <a:solidFill>
                  <a:srgbClr val="359131"/>
                </a:solidFill>
              </a:rPr>
              <a:t>Canada</a:t>
            </a:r>
            <a:endParaRPr lang="en-GB" sz="2000" dirty="0">
              <a:solidFill>
                <a:srgbClr val="813A3A"/>
              </a:solidFill>
            </a:endParaRPr>
          </a:p>
          <a:p>
            <a:pPr lvl="1"/>
            <a:r>
              <a:rPr lang="en-GB" sz="2000" dirty="0">
                <a:solidFill>
                  <a:srgbClr val="359131"/>
                </a:solidFill>
              </a:rPr>
              <a:t>Australia</a:t>
            </a:r>
          </a:p>
          <a:p>
            <a:pPr lvl="1"/>
            <a:r>
              <a:rPr lang="en-GB" sz="2000" dirty="0">
                <a:solidFill>
                  <a:srgbClr val="359131"/>
                </a:solidFill>
              </a:rPr>
              <a:t>Brazil</a:t>
            </a:r>
          </a:p>
          <a:p>
            <a:pPr lvl="1"/>
            <a:r>
              <a:rPr lang="en-GB" sz="2000" dirty="0">
                <a:solidFill>
                  <a:srgbClr val="359131"/>
                </a:solidFill>
              </a:rPr>
              <a:t>South Africa</a:t>
            </a:r>
          </a:p>
          <a:p>
            <a:pPr lvl="1"/>
            <a:endParaRPr lang="en-GB" sz="2000" dirty="0">
              <a:solidFill>
                <a:srgbClr val="359131"/>
              </a:solidFill>
            </a:endParaRPr>
          </a:p>
          <a:p>
            <a:pPr marL="457200" lvl="1" indent="0">
              <a:buNone/>
            </a:pPr>
            <a:endParaRPr lang="en-GB" sz="2000" dirty="0">
              <a:solidFill>
                <a:srgbClr val="359131"/>
              </a:solidFill>
            </a:endParaRPr>
          </a:p>
          <a:p>
            <a:pPr marL="0" indent="0">
              <a:buNone/>
            </a:pPr>
            <a:r>
              <a:rPr lang="en-GB" sz="2000" b="1" dirty="0">
                <a:solidFill>
                  <a:srgbClr val="813A3A"/>
                </a:solidFill>
              </a:rPr>
              <a:t>Against partition:</a:t>
            </a:r>
          </a:p>
          <a:p>
            <a:pPr lvl="1"/>
            <a:r>
              <a:rPr lang="en-GB" sz="2000" dirty="0">
                <a:solidFill>
                  <a:srgbClr val="813A3A"/>
                </a:solidFill>
              </a:rPr>
              <a:t>Syria</a:t>
            </a:r>
          </a:p>
          <a:p>
            <a:pPr lvl="1"/>
            <a:r>
              <a:rPr lang="en-GB" sz="2000" dirty="0">
                <a:solidFill>
                  <a:srgbClr val="813A3A"/>
                </a:solidFill>
              </a:rPr>
              <a:t>Lebanon</a:t>
            </a:r>
          </a:p>
          <a:p>
            <a:pPr lvl="1"/>
            <a:r>
              <a:rPr lang="en-GB" sz="2000" dirty="0">
                <a:solidFill>
                  <a:srgbClr val="813A3A"/>
                </a:solidFill>
              </a:rPr>
              <a:t>Iraq</a:t>
            </a:r>
          </a:p>
          <a:p>
            <a:pPr lvl="1"/>
            <a:r>
              <a:rPr lang="en-GB" sz="2000" dirty="0">
                <a:solidFill>
                  <a:srgbClr val="813A3A"/>
                </a:solidFill>
              </a:rPr>
              <a:t>Iran </a:t>
            </a:r>
          </a:p>
          <a:p>
            <a:pPr lvl="1"/>
            <a:r>
              <a:rPr lang="en-GB" sz="2000" dirty="0">
                <a:solidFill>
                  <a:srgbClr val="813A3A"/>
                </a:solidFill>
              </a:rPr>
              <a:t>Egypt</a:t>
            </a:r>
          </a:p>
          <a:p>
            <a:pPr lvl="1"/>
            <a:r>
              <a:rPr lang="en-GB" sz="2000" dirty="0">
                <a:solidFill>
                  <a:srgbClr val="813A3A"/>
                </a:solidFill>
              </a:rPr>
              <a:t>India</a:t>
            </a:r>
          </a:p>
          <a:p>
            <a:pPr lvl="1"/>
            <a:r>
              <a:rPr lang="en-GB" sz="2000" dirty="0">
                <a:solidFill>
                  <a:srgbClr val="813A3A"/>
                </a:solidFill>
              </a:rPr>
              <a:t>Turkey</a:t>
            </a:r>
          </a:p>
          <a:p>
            <a:pPr lvl="1"/>
            <a:endParaRPr lang="en-GB" sz="2000" dirty="0">
              <a:solidFill>
                <a:srgbClr val="813A3A"/>
              </a:solidFill>
            </a:endParaRPr>
          </a:p>
          <a:p>
            <a:pPr lvl="1"/>
            <a:endParaRPr lang="en-GB" sz="2000" dirty="0">
              <a:solidFill>
                <a:srgbClr val="813A3A"/>
              </a:solidFill>
            </a:endParaRPr>
          </a:p>
          <a:p>
            <a:pPr lvl="1"/>
            <a:endParaRPr lang="en-GB" sz="2000" dirty="0">
              <a:solidFill>
                <a:schemeClr val="accent1"/>
              </a:solidFill>
            </a:endParaRPr>
          </a:p>
        </p:txBody>
      </p:sp>
      <p:pic>
        <p:nvPicPr>
          <p:cNvPr id="1026" name="Picture 2" descr="Map&#10;&#10;Description automatically generated">
            <a:extLst>
              <a:ext uri="{FF2B5EF4-FFF2-40B4-BE49-F238E27FC236}">
                <a16:creationId xmlns:a16="http://schemas.microsoft.com/office/drawing/2014/main" id="{258A060D-53D7-4746-8A6D-051A00B1811D}"/>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3672" r="11172"/>
          <a:stretch/>
        </p:blipFill>
        <p:spPr bwMode="auto">
          <a:xfrm>
            <a:off x="4584450" y="1401400"/>
            <a:ext cx="7236456" cy="39326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Graphical user interface, map&#10;&#10;Description automatically generated">
            <a:extLst>
              <a:ext uri="{FF2B5EF4-FFF2-40B4-BE49-F238E27FC236}">
                <a16:creationId xmlns:a16="http://schemas.microsoft.com/office/drawing/2014/main" id="{8A69983D-D000-5949-824A-C7C9A899344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291439" y="5334097"/>
            <a:ext cx="7777322" cy="331084"/>
          </a:xfrm>
          <a:prstGeom prst="rect">
            <a:avLst/>
          </a:prstGeom>
        </p:spPr>
      </p:pic>
      <p:sp>
        <p:nvSpPr>
          <p:cNvPr id="12" name="TextBox 11">
            <a:extLst>
              <a:ext uri="{FF2B5EF4-FFF2-40B4-BE49-F238E27FC236}">
                <a16:creationId xmlns:a16="http://schemas.microsoft.com/office/drawing/2014/main" id="{F21510F0-8F42-054A-BE4D-C2F1D8F5A583}"/>
              </a:ext>
            </a:extLst>
          </p:cNvPr>
          <p:cNvSpPr txBox="1"/>
          <p:nvPr/>
        </p:nvSpPr>
        <p:spPr>
          <a:xfrm>
            <a:off x="4213591" y="5984591"/>
            <a:ext cx="7645415" cy="55399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GB" sz="1500" dirty="0"/>
              <a:t>Working with the person next to you, write a list of 5 countries that voted in favour of partition and 3 countries that voted against it</a:t>
            </a:r>
          </a:p>
        </p:txBody>
      </p:sp>
    </p:spTree>
    <p:extLst>
      <p:ext uri="{BB962C8B-B14F-4D97-AF65-F5344CB8AC3E}">
        <p14:creationId xmlns:p14="http://schemas.microsoft.com/office/powerpoint/2010/main" val="331344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472BAC-3389-9048-993C-337DA66DB63C}"/>
              </a:ext>
            </a:extLst>
          </p:cNvPr>
          <p:cNvSpPr>
            <a:spLocks noGrp="1"/>
          </p:cNvSpPr>
          <p:nvPr>
            <p:ph type="title"/>
          </p:nvPr>
        </p:nvSpPr>
        <p:spPr>
          <a:xfrm>
            <a:off x="572493" y="61387"/>
            <a:ext cx="11018520" cy="1434415"/>
          </a:xfrm>
        </p:spPr>
        <p:txBody>
          <a:bodyPr anchor="b">
            <a:normAutofit/>
          </a:bodyPr>
          <a:lstStyle/>
          <a:p>
            <a:pPr>
              <a:tabLst>
                <a:tab pos="2263775" algn="l"/>
              </a:tabLst>
            </a:pPr>
            <a:r>
              <a:rPr lang="en-GB" sz="5400" b="1" dirty="0">
                <a:solidFill>
                  <a:schemeClr val="accent2"/>
                </a:solidFill>
              </a:rPr>
              <a:t>The Nakba</a:t>
            </a:r>
          </a:p>
        </p:txBody>
      </p:sp>
      <p:sp>
        <p:nvSpPr>
          <p:cNvPr id="2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F186750-958A-2441-9CA8-54359DBCC17C}"/>
              </a:ext>
            </a:extLst>
          </p:cNvPr>
          <p:cNvSpPr>
            <a:spLocks noGrp="1"/>
          </p:cNvSpPr>
          <p:nvPr>
            <p:ph idx="1"/>
          </p:nvPr>
        </p:nvSpPr>
        <p:spPr>
          <a:xfrm>
            <a:off x="572494" y="1959280"/>
            <a:ext cx="6044437" cy="4725297"/>
          </a:xfrm>
        </p:spPr>
        <p:txBody>
          <a:bodyPr anchor="t">
            <a:noAutofit/>
          </a:bodyPr>
          <a:lstStyle/>
          <a:p>
            <a:r>
              <a:rPr lang="en-GB" sz="2400" dirty="0"/>
              <a:t>Not long after this decision, fighting broke out between Jews and Palestinians</a:t>
            </a:r>
          </a:p>
          <a:p>
            <a:r>
              <a:rPr lang="en-GB" sz="2400" dirty="0"/>
              <a:t>What happened next is called the Nakba</a:t>
            </a:r>
          </a:p>
          <a:p>
            <a:pPr lvl="1"/>
            <a:r>
              <a:rPr lang="en-GB" dirty="0"/>
              <a:t>Arabic for “catastrophe”</a:t>
            </a:r>
          </a:p>
          <a:p>
            <a:pPr lvl="1"/>
            <a:r>
              <a:rPr lang="en-GB" dirty="0"/>
              <a:t>This is an example of </a:t>
            </a:r>
            <a:r>
              <a:rPr lang="en-GB" b="1" dirty="0"/>
              <a:t>ethnic cleansing</a:t>
            </a:r>
            <a:r>
              <a:rPr lang="en-GB" dirty="0"/>
              <a:t>: the systematic forced removal of an ethnic, racial or religious group (the Palestinians) from a particular area (Palestine)</a:t>
            </a:r>
          </a:p>
          <a:p>
            <a:pPr lvl="1"/>
            <a:r>
              <a:rPr lang="en-GB" dirty="0"/>
              <a:t>This involved </a:t>
            </a:r>
            <a:r>
              <a:rPr lang="en-GB" b="1" dirty="0"/>
              <a:t>large-scale attacks </a:t>
            </a:r>
            <a:r>
              <a:rPr lang="en-GB" dirty="0"/>
              <a:t>aimed at </a:t>
            </a:r>
            <a:r>
              <a:rPr lang="en-GB" b="1" dirty="0"/>
              <a:t>expelling Palestinians </a:t>
            </a:r>
            <a:r>
              <a:rPr lang="en-GB" dirty="0"/>
              <a:t>from their towns and villages to build a future Jewish state</a:t>
            </a:r>
          </a:p>
          <a:p>
            <a:pPr lvl="1"/>
            <a:endParaRPr lang="en-GB" sz="2000" dirty="0">
              <a:highlight>
                <a:srgbClr val="FFFF00"/>
              </a:highlight>
            </a:endParaRPr>
          </a:p>
        </p:txBody>
      </p:sp>
      <p:pic>
        <p:nvPicPr>
          <p:cNvPr id="13" name="Picture 2" descr="73 Years of Ongoing Nakba, Palestinians Continue to be Steadfast against  Israel&amp;#39;s Settler-Colonial and Apartheid Regime">
            <a:extLst>
              <a:ext uri="{FF2B5EF4-FFF2-40B4-BE49-F238E27FC236}">
                <a16:creationId xmlns:a16="http://schemas.microsoft.com/office/drawing/2014/main" id="{42410C6F-8DF1-2F48-9514-8EECA7576D59}"/>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7105388" y="1968361"/>
            <a:ext cx="4278424" cy="4447178"/>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B8B54D46-3EE6-824E-AD17-67F1056054BC}"/>
              </a:ext>
            </a:extLst>
          </p:cNvPr>
          <p:cNvSpPr txBox="1"/>
          <p:nvPr/>
        </p:nvSpPr>
        <p:spPr>
          <a:xfrm>
            <a:off x="9658570" y="203678"/>
            <a:ext cx="2162660" cy="1107996"/>
          </a:xfrm>
          <a:prstGeom prst="rect">
            <a:avLst/>
          </a:prstGeom>
          <a:noFill/>
        </p:spPr>
        <p:txBody>
          <a:bodyPr wrap="square" rtlCol="0">
            <a:spAutoFit/>
          </a:bodyPr>
          <a:lstStyle/>
          <a:p>
            <a:pPr algn="ctr"/>
            <a:r>
              <a:rPr lang="ar-AE" sz="6600" dirty="0">
                <a:solidFill>
                  <a:schemeClr val="accent2"/>
                </a:solidFill>
              </a:rPr>
              <a:t> النكبة‎</a:t>
            </a:r>
            <a:endParaRPr lang="en-GB" sz="6600" dirty="0">
              <a:solidFill>
                <a:schemeClr val="accent2"/>
              </a:solidFill>
            </a:endParaRPr>
          </a:p>
        </p:txBody>
      </p:sp>
      <p:cxnSp>
        <p:nvCxnSpPr>
          <p:cNvPr id="16" name="Straight Arrow Connector 15">
            <a:extLst>
              <a:ext uri="{FF2B5EF4-FFF2-40B4-BE49-F238E27FC236}">
                <a16:creationId xmlns:a16="http://schemas.microsoft.com/office/drawing/2014/main" id="{F1E75D4F-B89C-EB42-B2CC-6A78B3A7274B}"/>
              </a:ext>
            </a:extLst>
          </p:cNvPr>
          <p:cNvCxnSpPr>
            <a:cxnSpLocks/>
          </p:cNvCxnSpPr>
          <p:nvPr/>
        </p:nvCxnSpPr>
        <p:spPr>
          <a:xfrm flipV="1">
            <a:off x="4317846" y="876822"/>
            <a:ext cx="5495268" cy="246662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F0175E3-2856-7E49-81EF-754F5DD3D04C}"/>
              </a:ext>
            </a:extLst>
          </p:cNvPr>
          <p:cNvSpPr txBox="1"/>
          <p:nvPr/>
        </p:nvSpPr>
        <p:spPr>
          <a:xfrm>
            <a:off x="6992654" y="203678"/>
            <a:ext cx="2567559" cy="830997"/>
          </a:xfrm>
          <a:prstGeom prst="rect">
            <a:avLst/>
          </a:prstGeom>
          <a:noFill/>
        </p:spPr>
        <p:txBody>
          <a:bodyPr wrap="square" rtlCol="0">
            <a:spAutoFit/>
          </a:bodyPr>
          <a:lstStyle/>
          <a:p>
            <a:pPr algn="ctr"/>
            <a:r>
              <a:rPr lang="en-GB" sz="1600" i="1" dirty="0">
                <a:solidFill>
                  <a:schemeClr val="accent2"/>
                </a:solidFill>
              </a:rPr>
              <a:t>This is an important Arabic word. Try and copy it into your book</a:t>
            </a:r>
          </a:p>
        </p:txBody>
      </p:sp>
      <p:sp>
        <p:nvSpPr>
          <p:cNvPr id="5" name="Rectangle 4">
            <a:extLst>
              <a:ext uri="{FF2B5EF4-FFF2-40B4-BE49-F238E27FC236}">
                <a16:creationId xmlns:a16="http://schemas.microsoft.com/office/drawing/2014/main" id="{6BE9A126-5740-D143-8782-1F9914E8B51A}"/>
              </a:ext>
            </a:extLst>
          </p:cNvPr>
          <p:cNvSpPr/>
          <p:nvPr/>
        </p:nvSpPr>
        <p:spPr>
          <a:xfrm>
            <a:off x="10225483" y="1127008"/>
            <a:ext cx="798617" cy="369332"/>
          </a:xfrm>
          <a:prstGeom prst="rect">
            <a:avLst/>
          </a:prstGeom>
        </p:spPr>
        <p:txBody>
          <a:bodyPr wrap="none">
            <a:spAutoFit/>
          </a:bodyPr>
          <a:lstStyle/>
          <a:p>
            <a:r>
              <a:rPr lang="en-GB" b="1" dirty="0">
                <a:solidFill>
                  <a:schemeClr val="accent2"/>
                </a:solidFill>
              </a:rPr>
              <a:t>Nakba</a:t>
            </a:r>
            <a:endParaRPr lang="en-GB" dirty="0"/>
          </a:p>
        </p:txBody>
      </p:sp>
      <p:sp>
        <p:nvSpPr>
          <p:cNvPr id="14" name="TextBox 13">
            <a:extLst>
              <a:ext uri="{FF2B5EF4-FFF2-40B4-BE49-F238E27FC236}">
                <a16:creationId xmlns:a16="http://schemas.microsoft.com/office/drawing/2014/main" id="{0C3484A8-2BA7-9B40-8B35-B2B64579778A}"/>
              </a:ext>
            </a:extLst>
          </p:cNvPr>
          <p:cNvSpPr txBox="1"/>
          <p:nvPr/>
        </p:nvSpPr>
        <p:spPr>
          <a:xfrm>
            <a:off x="7105388" y="6177584"/>
            <a:ext cx="4278424" cy="338554"/>
          </a:xfrm>
          <a:prstGeom prst="rect">
            <a:avLst/>
          </a:prstGeom>
          <a:noFill/>
        </p:spPr>
        <p:txBody>
          <a:bodyPr wrap="square" rtlCol="0">
            <a:spAutoFit/>
          </a:bodyPr>
          <a:lstStyle/>
          <a:p>
            <a:pPr algn="ctr"/>
            <a:r>
              <a:rPr lang="en-GB" sz="1600" dirty="0"/>
              <a:t>Palestinians fleeing their homes in 1948</a:t>
            </a:r>
          </a:p>
        </p:txBody>
      </p:sp>
    </p:spTree>
    <p:extLst>
      <p:ext uri="{BB962C8B-B14F-4D97-AF65-F5344CB8AC3E}">
        <p14:creationId xmlns:p14="http://schemas.microsoft.com/office/powerpoint/2010/main" val="221158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472BAC-3389-9048-993C-337DA66DB63C}"/>
              </a:ext>
            </a:extLst>
          </p:cNvPr>
          <p:cNvSpPr>
            <a:spLocks noGrp="1"/>
          </p:cNvSpPr>
          <p:nvPr>
            <p:ph type="title"/>
          </p:nvPr>
        </p:nvSpPr>
        <p:spPr>
          <a:xfrm>
            <a:off x="572493" y="23320"/>
            <a:ext cx="11018520" cy="1434415"/>
          </a:xfrm>
        </p:spPr>
        <p:txBody>
          <a:bodyPr anchor="b">
            <a:normAutofit/>
          </a:bodyPr>
          <a:lstStyle/>
          <a:p>
            <a:pPr>
              <a:tabLst>
                <a:tab pos="2263775" algn="l"/>
              </a:tabLst>
            </a:pPr>
            <a:r>
              <a:rPr lang="en-GB" sz="5400" b="1" dirty="0">
                <a:solidFill>
                  <a:schemeClr val="accent2"/>
                </a:solidFill>
              </a:rPr>
              <a:t>The Nakba: what happened?</a:t>
            </a:r>
          </a:p>
        </p:txBody>
      </p:sp>
      <p:sp>
        <p:nvSpPr>
          <p:cNvPr id="2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F186750-958A-2441-9CA8-54359DBCC17C}"/>
              </a:ext>
            </a:extLst>
          </p:cNvPr>
          <p:cNvSpPr>
            <a:spLocks noGrp="1"/>
          </p:cNvSpPr>
          <p:nvPr>
            <p:ph idx="1"/>
          </p:nvPr>
        </p:nvSpPr>
        <p:spPr>
          <a:xfrm>
            <a:off x="0" y="2107262"/>
            <a:ext cx="8379229" cy="4725297"/>
          </a:xfrm>
        </p:spPr>
        <p:txBody>
          <a:bodyPr anchor="t">
            <a:noAutofit/>
          </a:bodyPr>
          <a:lstStyle/>
          <a:p>
            <a:pPr lvl="1"/>
            <a:r>
              <a:rPr lang="en-GB" dirty="0"/>
              <a:t>Shortly after the UN decision to partition Palestine in 1947, Zionist armed groups began attacking Palestinian people, towns and villages, aiming to expel them from Palestine</a:t>
            </a:r>
          </a:p>
          <a:p>
            <a:pPr lvl="1"/>
            <a:r>
              <a:rPr lang="en-GB" b="1" dirty="0">
                <a:solidFill>
                  <a:schemeClr val="accent6"/>
                </a:solidFill>
              </a:rPr>
              <a:t>530</a:t>
            </a:r>
            <a:r>
              <a:rPr lang="en-GB" dirty="0"/>
              <a:t> villages and cities were destroyed</a:t>
            </a:r>
          </a:p>
          <a:p>
            <a:pPr lvl="1"/>
            <a:r>
              <a:rPr lang="en-GB" b="1" dirty="0">
                <a:solidFill>
                  <a:schemeClr val="accent6"/>
                </a:solidFill>
              </a:rPr>
              <a:t>15,000</a:t>
            </a:r>
            <a:r>
              <a:rPr lang="en-GB" dirty="0"/>
              <a:t> Palestinians were killed in a series of mass atrocities, including </a:t>
            </a:r>
            <a:r>
              <a:rPr lang="en-GB" b="1" dirty="0">
                <a:solidFill>
                  <a:schemeClr val="accent6"/>
                </a:solidFill>
              </a:rPr>
              <a:t>more than 70 massacres</a:t>
            </a:r>
            <a:endParaRPr lang="en-GB" b="1" dirty="0">
              <a:solidFill>
                <a:schemeClr val="accent6"/>
              </a:solidFill>
              <a:highlight>
                <a:srgbClr val="FFFF00"/>
              </a:highlight>
            </a:endParaRPr>
          </a:p>
          <a:p>
            <a:pPr lvl="1"/>
            <a:r>
              <a:rPr lang="en-GB" b="1" dirty="0">
                <a:solidFill>
                  <a:schemeClr val="accent6"/>
                </a:solidFill>
              </a:rPr>
              <a:t>750,000</a:t>
            </a:r>
            <a:r>
              <a:rPr lang="en-GB" b="1" dirty="0"/>
              <a:t> </a:t>
            </a:r>
            <a:r>
              <a:rPr lang="en-GB" dirty="0"/>
              <a:t>Palestinians (half of the Palestinian population) were forced to leave their homes and became </a:t>
            </a:r>
            <a:r>
              <a:rPr lang="en-GB" b="1" dirty="0">
                <a:solidFill>
                  <a:schemeClr val="accent6"/>
                </a:solidFill>
              </a:rPr>
              <a:t>refugees</a:t>
            </a:r>
          </a:p>
          <a:p>
            <a:pPr lvl="1"/>
            <a:r>
              <a:rPr lang="en-GB" dirty="0"/>
              <a:t>Some of these actions were part of “Plan D” or “Plan </a:t>
            </a:r>
            <a:r>
              <a:rPr lang="en-GB" dirty="0" err="1"/>
              <a:t>Dalet</a:t>
            </a:r>
            <a:r>
              <a:rPr lang="en-GB" dirty="0"/>
              <a:t>”, a Zionist plan to expel the Palestinians from Palestine</a:t>
            </a:r>
          </a:p>
          <a:p>
            <a:pPr lvl="1"/>
            <a:r>
              <a:rPr lang="en-GB" dirty="0"/>
              <a:t>Palestinians attacked Jewish individuals and communities during this period too</a:t>
            </a:r>
          </a:p>
          <a:p>
            <a:pPr lvl="1"/>
            <a:endParaRPr lang="en-GB" dirty="0">
              <a:highlight>
                <a:srgbClr val="FFFF00"/>
              </a:highlight>
            </a:endParaRPr>
          </a:p>
        </p:txBody>
      </p:sp>
      <p:sp>
        <p:nvSpPr>
          <p:cNvPr id="7" name="TextBox 6">
            <a:extLst>
              <a:ext uri="{FF2B5EF4-FFF2-40B4-BE49-F238E27FC236}">
                <a16:creationId xmlns:a16="http://schemas.microsoft.com/office/drawing/2014/main" id="{FBDCA2DB-9804-604F-8B27-6682035CBC97}"/>
              </a:ext>
            </a:extLst>
          </p:cNvPr>
          <p:cNvSpPr txBox="1"/>
          <p:nvPr/>
        </p:nvSpPr>
        <p:spPr>
          <a:xfrm>
            <a:off x="9846460" y="474431"/>
            <a:ext cx="2162660" cy="1107996"/>
          </a:xfrm>
          <a:prstGeom prst="rect">
            <a:avLst/>
          </a:prstGeom>
          <a:noFill/>
        </p:spPr>
        <p:txBody>
          <a:bodyPr wrap="square" rtlCol="0">
            <a:spAutoFit/>
          </a:bodyPr>
          <a:lstStyle/>
          <a:p>
            <a:pPr algn="ctr"/>
            <a:r>
              <a:rPr lang="ar-AE" sz="6600" dirty="0">
                <a:solidFill>
                  <a:schemeClr val="accent2"/>
                </a:solidFill>
              </a:rPr>
              <a:t> النكبة‎</a:t>
            </a:r>
            <a:endParaRPr lang="en-GB" sz="6600" dirty="0">
              <a:solidFill>
                <a:schemeClr val="accent2"/>
              </a:solidFill>
            </a:endParaRPr>
          </a:p>
        </p:txBody>
      </p:sp>
      <p:sp>
        <p:nvSpPr>
          <p:cNvPr id="14" name="TextBox 13">
            <a:extLst>
              <a:ext uri="{FF2B5EF4-FFF2-40B4-BE49-F238E27FC236}">
                <a16:creationId xmlns:a16="http://schemas.microsoft.com/office/drawing/2014/main" id="{A7C534F0-A848-3047-A7CF-34CE6DCA833F}"/>
              </a:ext>
            </a:extLst>
          </p:cNvPr>
          <p:cNvSpPr txBox="1"/>
          <p:nvPr/>
        </p:nvSpPr>
        <p:spPr>
          <a:xfrm>
            <a:off x="8515430" y="5205955"/>
            <a:ext cx="3259191" cy="1077218"/>
          </a:xfrm>
          <a:prstGeom prst="rect">
            <a:avLst/>
          </a:prstGeom>
          <a:noFill/>
        </p:spPr>
        <p:txBody>
          <a:bodyPr wrap="square" rtlCol="0">
            <a:spAutoFit/>
          </a:bodyPr>
          <a:lstStyle/>
          <a:p>
            <a:pPr algn="ctr"/>
            <a:r>
              <a:rPr lang="en-GB" sz="1600" dirty="0"/>
              <a:t>Is the Nakba </a:t>
            </a:r>
            <a:r>
              <a:rPr lang="en-GB" sz="1600" b="1" dirty="0">
                <a:solidFill>
                  <a:schemeClr val="accent6"/>
                </a:solidFill>
              </a:rPr>
              <a:t>ongoing</a:t>
            </a:r>
            <a:r>
              <a:rPr lang="en-GB" sz="1600" dirty="0"/>
              <a:t> in Israel’s treatment of the Palestinians today? We will return to this in a future lesson</a:t>
            </a:r>
          </a:p>
        </p:txBody>
      </p:sp>
      <p:pic>
        <p:nvPicPr>
          <p:cNvPr id="6146" name="Picture 2">
            <a:extLst>
              <a:ext uri="{FF2B5EF4-FFF2-40B4-BE49-F238E27FC236}">
                <a16:creationId xmlns:a16="http://schemas.microsoft.com/office/drawing/2014/main" id="{4E8E29D6-8A31-9C46-BBA3-F96710E1227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383328" y="2576068"/>
            <a:ext cx="3523397" cy="2529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07108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5C1118-0A27-5C4A-8E9B-9ADDE0452A71}"/>
              </a:ext>
            </a:extLst>
          </p:cNvPr>
          <p:cNvSpPr>
            <a:spLocks noGrp="1"/>
          </p:cNvSpPr>
          <p:nvPr>
            <p:ph type="title"/>
          </p:nvPr>
        </p:nvSpPr>
        <p:spPr>
          <a:xfrm>
            <a:off x="669036" y="309323"/>
            <a:ext cx="10515600" cy="1325563"/>
          </a:xfrm>
        </p:spPr>
        <p:txBody>
          <a:bodyPr>
            <a:normAutofit/>
          </a:bodyPr>
          <a:lstStyle/>
          <a:p>
            <a:r>
              <a:rPr lang="en-GB" sz="4000" b="1" dirty="0"/>
              <a:t>7d. Massacres of the Nakba</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4">
            <a:extLst>
              <a:ext uri="{FF2B5EF4-FFF2-40B4-BE49-F238E27FC236}">
                <a16:creationId xmlns:a16="http://schemas.microsoft.com/office/drawing/2014/main" id="{0BC8FBEF-215D-F44D-9456-4E864E3F406C}"/>
              </a:ext>
            </a:extLst>
          </p:cNvPr>
          <p:cNvGraphicFramePr>
            <a:graphicFrameLocks/>
          </p:cNvGraphicFramePr>
          <p:nvPr>
            <p:extLst>
              <p:ext uri="{D42A27DB-BD31-4B8C-83A1-F6EECF244321}">
                <p14:modId xmlns:p14="http://schemas.microsoft.com/office/powerpoint/2010/main" val="2049071708"/>
              </p:ext>
            </p:extLst>
          </p:nvPr>
        </p:nvGraphicFramePr>
        <p:xfrm>
          <a:off x="453528" y="2042938"/>
          <a:ext cx="11233265" cy="4117991"/>
        </p:xfrm>
        <a:graphic>
          <a:graphicData uri="http://schemas.openxmlformats.org/drawingml/2006/table">
            <a:tbl>
              <a:tblPr firstRow="1" bandRow="1">
                <a:tableStyleId>{0505E3EF-67EA-436B-97B2-0124C06EBD24}</a:tableStyleId>
              </a:tblPr>
              <a:tblGrid>
                <a:gridCol w="1803897">
                  <a:extLst>
                    <a:ext uri="{9D8B030D-6E8A-4147-A177-3AD203B41FA5}">
                      <a16:colId xmlns:a16="http://schemas.microsoft.com/office/drawing/2014/main" val="3858246206"/>
                    </a:ext>
                  </a:extLst>
                </a:gridCol>
                <a:gridCol w="1690564">
                  <a:extLst>
                    <a:ext uri="{9D8B030D-6E8A-4147-A177-3AD203B41FA5}">
                      <a16:colId xmlns:a16="http://schemas.microsoft.com/office/drawing/2014/main" val="2320549870"/>
                    </a:ext>
                  </a:extLst>
                </a:gridCol>
                <a:gridCol w="1816570">
                  <a:extLst>
                    <a:ext uri="{9D8B030D-6E8A-4147-A177-3AD203B41FA5}">
                      <a16:colId xmlns:a16="http://schemas.microsoft.com/office/drawing/2014/main" val="79978278"/>
                    </a:ext>
                  </a:extLst>
                </a:gridCol>
                <a:gridCol w="1816570">
                  <a:extLst>
                    <a:ext uri="{9D8B030D-6E8A-4147-A177-3AD203B41FA5}">
                      <a16:colId xmlns:a16="http://schemas.microsoft.com/office/drawing/2014/main" val="2459674066"/>
                    </a:ext>
                  </a:extLst>
                </a:gridCol>
                <a:gridCol w="4105664">
                  <a:extLst>
                    <a:ext uri="{9D8B030D-6E8A-4147-A177-3AD203B41FA5}">
                      <a16:colId xmlns:a16="http://schemas.microsoft.com/office/drawing/2014/main" val="1082510999"/>
                    </a:ext>
                  </a:extLst>
                </a:gridCol>
              </a:tblGrid>
              <a:tr h="1199808">
                <a:tc>
                  <a:txBody>
                    <a:bodyPr/>
                    <a:lstStyle/>
                    <a:p>
                      <a:pPr algn="ctr"/>
                      <a:r>
                        <a:rPr lang="en-GB" dirty="0"/>
                        <a:t>Town or village where massacre took place</a:t>
                      </a:r>
                    </a:p>
                  </a:txBody>
                  <a:tcPr/>
                </a:tc>
                <a:tc>
                  <a:txBody>
                    <a:bodyPr/>
                    <a:lstStyle/>
                    <a:p>
                      <a:pPr algn="ctr"/>
                      <a:r>
                        <a:rPr lang="en-GB" dirty="0"/>
                        <a:t>Where was this town or village located?</a:t>
                      </a:r>
                    </a:p>
                  </a:txBody>
                  <a:tcPr/>
                </a:tc>
                <a:tc>
                  <a:txBody>
                    <a:bodyPr/>
                    <a:lstStyle/>
                    <a:p>
                      <a:pPr algn="ctr"/>
                      <a:r>
                        <a:rPr lang="en-GB" dirty="0"/>
                        <a:t>What was life like here before 1948?</a:t>
                      </a:r>
                    </a:p>
                  </a:txBody>
                  <a:tcPr/>
                </a:tc>
                <a:tc>
                  <a:txBody>
                    <a:bodyPr/>
                    <a:lstStyle/>
                    <a:p>
                      <a:pPr algn="ctr"/>
                      <a:r>
                        <a:rPr lang="en-GB" dirty="0"/>
                        <a:t>When did the massacre take place?</a:t>
                      </a:r>
                    </a:p>
                  </a:txBody>
                  <a:tcPr/>
                </a:tc>
                <a:tc>
                  <a:txBody>
                    <a:bodyPr/>
                    <a:lstStyle/>
                    <a:p>
                      <a:pPr algn="ctr"/>
                      <a:r>
                        <a:rPr lang="en-GB" dirty="0"/>
                        <a:t>What happened?</a:t>
                      </a:r>
                    </a:p>
                  </a:txBody>
                  <a:tcPr/>
                </a:tc>
                <a:extLst>
                  <a:ext uri="{0D108BD9-81ED-4DB2-BD59-A6C34878D82A}">
                    <a16:rowId xmlns:a16="http://schemas.microsoft.com/office/drawing/2014/main" val="1480842820"/>
                  </a:ext>
                </a:extLst>
              </a:tr>
              <a:tr h="918358">
                <a:tc>
                  <a:txBody>
                    <a:bodyPr/>
                    <a:lstStyle/>
                    <a:p>
                      <a:pPr algn="ctr"/>
                      <a:endParaRPr lang="en-GB" sz="1800" b="0" dirty="0">
                        <a:solidFill>
                          <a:schemeClr val="tx1"/>
                        </a:solidFill>
                        <a:latin typeface="Courier" pitchFamily="2" charset="0"/>
                      </a:endParaRPr>
                    </a:p>
                    <a:p>
                      <a:pPr algn="ctr"/>
                      <a:r>
                        <a:rPr lang="en-GB" sz="1800" b="0" dirty="0">
                          <a:solidFill>
                            <a:schemeClr val="tx1"/>
                          </a:solidFill>
                          <a:latin typeface="Courier" pitchFamily="2" charset="0"/>
                        </a:rPr>
                        <a:t>Deir Yassin</a:t>
                      </a:r>
                    </a:p>
                  </a:txBody>
                  <a:tcPr/>
                </a:tc>
                <a:tc>
                  <a:txBody>
                    <a:bodyPr/>
                    <a:lstStyle/>
                    <a:p>
                      <a:r>
                        <a:rPr lang="en-GB" sz="1600" dirty="0">
                          <a:latin typeface="Courier" pitchFamily="2" charset="0"/>
                        </a:rPr>
                        <a:t>On the outskirts of Jerusalem</a:t>
                      </a:r>
                    </a:p>
                  </a:txBody>
                  <a:tcPr/>
                </a:tc>
                <a:tc>
                  <a:txBody>
                    <a:bodyPr/>
                    <a:lstStyle/>
                    <a:p>
                      <a:endParaRPr lang="en-GB" sz="1600" dirty="0">
                        <a:latin typeface="Courier" pitchFamily="2" charset="0"/>
                      </a:endParaRPr>
                    </a:p>
                  </a:txBody>
                  <a:tcPr/>
                </a:tc>
                <a:tc>
                  <a:txBody>
                    <a:bodyPr/>
                    <a:lstStyle/>
                    <a:p>
                      <a:endParaRPr lang="en-GB" sz="1600" dirty="0">
                        <a:latin typeface="Courier"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Courier" pitchFamily="2" charset="0"/>
                      </a:endParaRPr>
                    </a:p>
                  </a:txBody>
                  <a:tcPr/>
                </a:tc>
                <a:extLst>
                  <a:ext uri="{0D108BD9-81ED-4DB2-BD59-A6C34878D82A}">
                    <a16:rowId xmlns:a16="http://schemas.microsoft.com/office/drawing/2014/main" val="1439649374"/>
                  </a:ext>
                </a:extLst>
              </a:tr>
              <a:tr h="905574">
                <a:tc>
                  <a:txBody>
                    <a:bodyPr/>
                    <a:lstStyle/>
                    <a:p>
                      <a:pPr algn="ctr"/>
                      <a:endParaRPr lang="en-GB" sz="1800" b="0" dirty="0">
                        <a:solidFill>
                          <a:schemeClr val="tx1"/>
                        </a:solidFill>
                        <a:latin typeface="Courier" pitchFamily="2" charset="0"/>
                      </a:endParaRPr>
                    </a:p>
                    <a:p>
                      <a:pPr algn="ctr"/>
                      <a:r>
                        <a:rPr lang="en-GB" sz="1800" b="0" dirty="0" err="1">
                          <a:solidFill>
                            <a:schemeClr val="tx1"/>
                          </a:solidFill>
                          <a:latin typeface="Courier" pitchFamily="2" charset="0"/>
                        </a:rPr>
                        <a:t>Tantura</a:t>
                      </a:r>
                      <a:endParaRPr lang="en-GB" sz="1800" b="0" dirty="0">
                        <a:solidFill>
                          <a:schemeClr val="tx1"/>
                        </a:solidFill>
                        <a:latin typeface="Courier" pitchFamily="2" charset="0"/>
                      </a:endParaRPr>
                    </a:p>
                  </a:txBody>
                  <a:tcPr/>
                </a:tc>
                <a:tc>
                  <a:txBody>
                    <a:bodyPr/>
                    <a:lstStyle/>
                    <a:p>
                      <a:endParaRPr lang="en-GB" sz="1600" dirty="0">
                        <a:latin typeface="Courier" pitchFamily="2" charset="0"/>
                      </a:endParaRPr>
                    </a:p>
                  </a:txBody>
                  <a:tcPr/>
                </a:tc>
                <a:tc>
                  <a:txBody>
                    <a:bodyPr/>
                    <a:lstStyle/>
                    <a:p>
                      <a:endParaRPr lang="en-GB" sz="1600" dirty="0">
                        <a:latin typeface="Courier" pitchFamily="2" charset="0"/>
                      </a:endParaRPr>
                    </a:p>
                  </a:txBody>
                  <a:tcPr/>
                </a:tc>
                <a:tc>
                  <a:txBody>
                    <a:bodyPr/>
                    <a:lstStyle/>
                    <a:p>
                      <a:r>
                        <a:rPr lang="en-GB" sz="1600" dirty="0">
                          <a:latin typeface="Courier" pitchFamily="2" charset="0"/>
                        </a:rPr>
                        <a:t>22</a:t>
                      </a:r>
                      <a:r>
                        <a:rPr lang="en-GB" sz="1600" baseline="30000" dirty="0">
                          <a:latin typeface="Courier" pitchFamily="2" charset="0"/>
                        </a:rPr>
                        <a:t>nd</a:t>
                      </a:r>
                      <a:r>
                        <a:rPr lang="en-GB" sz="1600" dirty="0">
                          <a:latin typeface="Courier" pitchFamily="2" charset="0"/>
                        </a:rPr>
                        <a:t> May 1948</a:t>
                      </a:r>
                    </a:p>
                  </a:txBody>
                  <a:tcPr/>
                </a:tc>
                <a:tc>
                  <a:txBody>
                    <a:bodyPr/>
                    <a:lstStyle/>
                    <a:p>
                      <a:endParaRPr lang="en-GB" sz="1400" dirty="0">
                        <a:latin typeface="Courier" pitchFamily="2" charset="0"/>
                      </a:endParaRPr>
                    </a:p>
                  </a:txBody>
                  <a:tcPr/>
                </a:tc>
                <a:extLst>
                  <a:ext uri="{0D108BD9-81ED-4DB2-BD59-A6C34878D82A}">
                    <a16:rowId xmlns:a16="http://schemas.microsoft.com/office/drawing/2014/main" val="918344350"/>
                  </a:ext>
                </a:extLst>
              </a:tr>
              <a:tr h="1094251">
                <a:tc>
                  <a:txBody>
                    <a:bodyPr/>
                    <a:lstStyle/>
                    <a:p>
                      <a:pPr algn="ctr"/>
                      <a:endParaRPr lang="en-GB" sz="1800" b="0" dirty="0">
                        <a:solidFill>
                          <a:schemeClr val="tx1"/>
                        </a:solidFill>
                        <a:latin typeface="Courier" pitchFamily="2" charset="0"/>
                      </a:endParaRPr>
                    </a:p>
                    <a:p>
                      <a:pPr algn="ctr"/>
                      <a:r>
                        <a:rPr lang="en-GB" sz="1800" b="0" dirty="0" err="1">
                          <a:solidFill>
                            <a:schemeClr val="tx1"/>
                          </a:solidFill>
                          <a:latin typeface="Courier" pitchFamily="2" charset="0"/>
                        </a:rPr>
                        <a:t>Dawaymeh</a:t>
                      </a:r>
                      <a:endParaRPr lang="en-GB" sz="1800" b="0" dirty="0">
                        <a:solidFill>
                          <a:schemeClr val="tx1"/>
                        </a:solidFill>
                        <a:latin typeface="Courier" pitchFamily="2" charset="0"/>
                      </a:endParaRPr>
                    </a:p>
                  </a:txBody>
                  <a:tcPr/>
                </a:tc>
                <a:tc>
                  <a:txBody>
                    <a:bodyPr/>
                    <a:lstStyle/>
                    <a:p>
                      <a:endParaRPr lang="en-GB" sz="1400" dirty="0">
                        <a:latin typeface="Courier" pitchFamily="2" charset="0"/>
                      </a:endParaRPr>
                    </a:p>
                  </a:txBody>
                  <a:tcPr/>
                </a:tc>
                <a:tc>
                  <a:txBody>
                    <a:bodyPr/>
                    <a:lstStyle/>
                    <a:p>
                      <a:endParaRPr lang="en-GB" sz="1400" dirty="0">
                        <a:latin typeface="Courier" pitchFamily="2" charset="0"/>
                      </a:endParaRPr>
                    </a:p>
                  </a:txBody>
                  <a:tcPr/>
                </a:tc>
                <a:tc>
                  <a:txBody>
                    <a:bodyPr/>
                    <a:lstStyle/>
                    <a:p>
                      <a:endParaRPr lang="en-GB" sz="1400" dirty="0">
                        <a:latin typeface="Courier" pitchFamily="2" charset="0"/>
                      </a:endParaRPr>
                    </a:p>
                  </a:txBody>
                  <a:tcPr/>
                </a:tc>
                <a:tc>
                  <a:txBody>
                    <a:bodyPr/>
                    <a:lstStyle/>
                    <a:p>
                      <a:endParaRPr lang="en-GB" sz="1400" dirty="0">
                        <a:latin typeface="Courier" pitchFamily="2" charset="0"/>
                      </a:endParaRPr>
                    </a:p>
                  </a:txBody>
                  <a:tcPr/>
                </a:tc>
                <a:extLst>
                  <a:ext uri="{0D108BD9-81ED-4DB2-BD59-A6C34878D82A}">
                    <a16:rowId xmlns:a16="http://schemas.microsoft.com/office/drawing/2014/main" val="2361802322"/>
                  </a:ext>
                </a:extLst>
              </a:tr>
            </a:tbl>
          </a:graphicData>
        </a:graphic>
      </p:graphicFrame>
      <p:sp>
        <p:nvSpPr>
          <p:cNvPr id="9" name="Rectangle 8">
            <a:extLst>
              <a:ext uri="{FF2B5EF4-FFF2-40B4-BE49-F238E27FC236}">
                <a16:creationId xmlns:a16="http://schemas.microsoft.com/office/drawing/2014/main" id="{D056858C-E513-7047-8C5C-6D0108DE37BA}"/>
              </a:ext>
            </a:extLst>
          </p:cNvPr>
          <p:cNvSpPr/>
          <p:nvPr/>
        </p:nvSpPr>
        <p:spPr>
          <a:xfrm>
            <a:off x="1084801" y="6387863"/>
            <a:ext cx="9970718" cy="369332"/>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GB" u="sng" dirty="0">
                <a:solidFill>
                  <a:schemeClr val="bg1"/>
                </a:solidFill>
              </a:rPr>
              <a:t>Extension question: </a:t>
            </a:r>
            <a:r>
              <a:rPr lang="en-GB" dirty="0">
                <a:solidFill>
                  <a:schemeClr val="bg1"/>
                </a:solidFill>
              </a:rPr>
              <a:t>What is a </a:t>
            </a:r>
            <a:r>
              <a:rPr lang="en-GB" b="1" dirty="0">
                <a:solidFill>
                  <a:schemeClr val="bg1"/>
                </a:solidFill>
              </a:rPr>
              <a:t>refugee</a:t>
            </a:r>
            <a:r>
              <a:rPr lang="en-GB" dirty="0">
                <a:solidFill>
                  <a:schemeClr val="bg1"/>
                </a:solidFill>
              </a:rPr>
              <a:t>? Do the Palestinians fleeing their homes in 1948 fit this definition?</a:t>
            </a:r>
            <a:r>
              <a:rPr lang="en-GB" i="1" dirty="0">
                <a:solidFill>
                  <a:schemeClr val="bg1"/>
                </a:solidFill>
              </a:rPr>
              <a:t> </a:t>
            </a:r>
          </a:p>
        </p:txBody>
      </p:sp>
      <p:pic>
        <p:nvPicPr>
          <p:cNvPr id="4" name="Picture 3" descr="Graphical user interface, application, Word&#10;&#10;Description automatically generated">
            <a:extLst>
              <a:ext uri="{FF2B5EF4-FFF2-40B4-BE49-F238E27FC236}">
                <a16:creationId xmlns:a16="http://schemas.microsoft.com/office/drawing/2014/main" id="{AD0FEC16-9FBC-0B42-84D0-907917F065A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20783662">
            <a:off x="7171598" y="113223"/>
            <a:ext cx="1594189" cy="1928560"/>
          </a:xfrm>
          <a:prstGeom prst="rect">
            <a:avLst/>
          </a:prstGeom>
        </p:spPr>
      </p:pic>
      <p:pic>
        <p:nvPicPr>
          <p:cNvPr id="12" name="Picture 11" descr="Graphical user interface, application, Word&#10;&#10;Description automatically generated">
            <a:extLst>
              <a:ext uri="{FF2B5EF4-FFF2-40B4-BE49-F238E27FC236}">
                <a16:creationId xmlns:a16="http://schemas.microsoft.com/office/drawing/2014/main" id="{60535F39-225C-0140-BCAC-C94C07CF529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691073">
            <a:off x="10340268" y="100805"/>
            <a:ext cx="1688736" cy="2042938"/>
          </a:xfrm>
          <a:prstGeom prst="rect">
            <a:avLst/>
          </a:prstGeom>
        </p:spPr>
      </p:pic>
      <p:sp>
        <p:nvSpPr>
          <p:cNvPr id="11" name="Rectangle 10">
            <a:extLst>
              <a:ext uri="{FF2B5EF4-FFF2-40B4-BE49-F238E27FC236}">
                <a16:creationId xmlns:a16="http://schemas.microsoft.com/office/drawing/2014/main" id="{0A686992-CDE4-3342-882F-6EEED6CFF7AB}"/>
              </a:ext>
            </a:extLst>
          </p:cNvPr>
          <p:cNvSpPr/>
          <p:nvPr/>
        </p:nvSpPr>
        <p:spPr>
          <a:xfrm rot="21358896">
            <a:off x="8115563" y="546501"/>
            <a:ext cx="2877160" cy="92333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GB" dirty="0"/>
              <a:t>Use the information on handout 7d to complete this table in your book</a:t>
            </a:r>
            <a:endParaRPr lang="en-GB" i="1" dirty="0"/>
          </a:p>
        </p:txBody>
      </p:sp>
    </p:spTree>
    <p:extLst>
      <p:ext uri="{BB962C8B-B14F-4D97-AF65-F5344CB8AC3E}">
        <p14:creationId xmlns:p14="http://schemas.microsoft.com/office/powerpoint/2010/main" val="14232635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A5D86-597C-9D4E-8699-D53E7F74EEC9}"/>
              </a:ext>
            </a:extLst>
          </p:cNvPr>
          <p:cNvSpPr>
            <a:spLocks noGrp="1"/>
          </p:cNvSpPr>
          <p:nvPr>
            <p:ph type="title"/>
          </p:nvPr>
        </p:nvSpPr>
        <p:spPr>
          <a:xfrm>
            <a:off x="4803803" y="273442"/>
            <a:ext cx="6586491" cy="1728101"/>
          </a:xfrm>
        </p:spPr>
        <p:txBody>
          <a:bodyPr anchor="b">
            <a:normAutofit/>
          </a:bodyPr>
          <a:lstStyle/>
          <a:p>
            <a:r>
              <a:rPr lang="en-GB" sz="5500" dirty="0"/>
              <a:t>Deir Yassin</a:t>
            </a:r>
          </a:p>
        </p:txBody>
      </p:sp>
      <p:sp>
        <p:nvSpPr>
          <p:cNvPr id="3" name="Content Placeholder 2">
            <a:extLst>
              <a:ext uri="{FF2B5EF4-FFF2-40B4-BE49-F238E27FC236}">
                <a16:creationId xmlns:a16="http://schemas.microsoft.com/office/drawing/2014/main" id="{F607ACE9-EE49-E041-9251-EDF5F5306D63}"/>
              </a:ext>
            </a:extLst>
          </p:cNvPr>
          <p:cNvSpPr>
            <a:spLocks noGrp="1"/>
          </p:cNvSpPr>
          <p:nvPr>
            <p:ph idx="1"/>
          </p:nvPr>
        </p:nvSpPr>
        <p:spPr>
          <a:xfrm>
            <a:off x="4727941" y="2293276"/>
            <a:ext cx="7324330" cy="4401876"/>
          </a:xfrm>
        </p:spPr>
        <p:txBody>
          <a:bodyPr>
            <a:noAutofit/>
          </a:bodyPr>
          <a:lstStyle/>
          <a:p>
            <a:r>
              <a:rPr lang="en-GB" sz="1800" dirty="0"/>
              <a:t>Deir Yassin was a village on the outskirts of Jerusalem, surrounded by olive, almond and fig trees</a:t>
            </a:r>
          </a:p>
          <a:p>
            <a:r>
              <a:rPr lang="en-GB" sz="1800" dirty="0"/>
              <a:t>It was called Deir Yassin because there were the ruins of a monastery (‘</a:t>
            </a:r>
            <a:r>
              <a:rPr lang="en-GB" sz="1800" b="1" dirty="0"/>
              <a:t>Deir</a:t>
            </a:r>
            <a:r>
              <a:rPr lang="en-GB" sz="1800" dirty="0"/>
              <a:t>’ in Arabic) and a mosque named after Sheikh </a:t>
            </a:r>
            <a:r>
              <a:rPr lang="en-GB" sz="1800" b="1" dirty="0"/>
              <a:t>Yasin</a:t>
            </a:r>
            <a:endParaRPr lang="en-GB" sz="1800" dirty="0"/>
          </a:p>
          <a:p>
            <a:r>
              <a:rPr lang="en-GB" sz="1800" dirty="0"/>
              <a:t>Before the 1920s Deir Yassin was mostly dependent on agriculture, but after the 1920s it came to depend on its limestone too</a:t>
            </a:r>
          </a:p>
          <a:p>
            <a:r>
              <a:rPr lang="en-GB" sz="1800" dirty="0"/>
              <a:t>In 1943 and 1946, primary schools were established for boys and girls in the village</a:t>
            </a:r>
          </a:p>
          <a:p>
            <a:r>
              <a:rPr lang="en-GB" sz="1800" dirty="0"/>
              <a:t>In 1948, the population of Deir Yassin was 750</a:t>
            </a:r>
          </a:p>
          <a:p>
            <a:r>
              <a:rPr lang="en-GB" sz="1800" dirty="0"/>
              <a:t>The village had signed a “non-aggression” pact that it would not get involved with the fighting. However, on 9</a:t>
            </a:r>
            <a:r>
              <a:rPr lang="en-GB" sz="1800" baseline="30000" dirty="0"/>
              <a:t>th</a:t>
            </a:r>
            <a:r>
              <a:rPr lang="en-GB" sz="1800" dirty="0"/>
              <a:t> April 1948, members of the Irgun and Lehi attacked the village. They massacred between 100 and 250 people, including many women and children and there were reports of mutilations, rape and survivors being paraded through Jewish neighbourhoods before being executed</a:t>
            </a:r>
          </a:p>
        </p:txBody>
      </p:sp>
      <p:pic>
        <p:nvPicPr>
          <p:cNvPr id="5" name="Picture 4" descr="The Deir Yassin massacre took place on April 9, 1948, when around 120 fighters from the Zionist paramilitary groups Irgun and Lehi attacked Deir Yassin, a Palestinian Arab village of roughly 600 people near Jerusalem">
            <a:extLst>
              <a:ext uri="{FF2B5EF4-FFF2-40B4-BE49-F238E27FC236}">
                <a16:creationId xmlns:a16="http://schemas.microsoft.com/office/drawing/2014/main" id="{9E36FFC6-A02D-3B44-9754-0C2887CD7AB4}"/>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b="-1"/>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82" name="Straight Connector 7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descr="Map&#10;&#10;Description automatically generated">
            <a:extLst>
              <a:ext uri="{FF2B5EF4-FFF2-40B4-BE49-F238E27FC236}">
                <a16:creationId xmlns:a16="http://schemas.microsoft.com/office/drawing/2014/main" id="{B2071D2C-A0C5-F543-9D18-4F586C89B7F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57441" y="150304"/>
            <a:ext cx="1542299" cy="2107809"/>
          </a:xfrm>
          <a:prstGeom prst="rect">
            <a:avLst/>
          </a:prstGeom>
        </p:spPr>
      </p:pic>
      <p:cxnSp>
        <p:nvCxnSpPr>
          <p:cNvPr id="7" name="Straight Arrow Connector 6">
            <a:extLst>
              <a:ext uri="{FF2B5EF4-FFF2-40B4-BE49-F238E27FC236}">
                <a16:creationId xmlns:a16="http://schemas.microsoft.com/office/drawing/2014/main" id="{6F76E8D2-6307-BC4F-9D8F-08B3B1E62122}"/>
              </a:ext>
            </a:extLst>
          </p:cNvPr>
          <p:cNvCxnSpPr>
            <a:cxnSpLocks/>
          </p:cNvCxnSpPr>
          <p:nvPr/>
        </p:nvCxnSpPr>
        <p:spPr>
          <a:xfrm flipV="1">
            <a:off x="8097048" y="1290076"/>
            <a:ext cx="2942355" cy="27071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BFB73574-5889-B94A-8CC3-485F6027632E}"/>
              </a:ext>
            </a:extLst>
          </p:cNvPr>
          <p:cNvSpPr/>
          <p:nvPr/>
        </p:nvSpPr>
        <p:spPr>
          <a:xfrm>
            <a:off x="11228590" y="1205721"/>
            <a:ext cx="161704" cy="1714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02902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B4F640-4E79-254D-8638-9479B50F9BF1}"/>
              </a:ext>
            </a:extLst>
          </p:cNvPr>
          <p:cNvSpPr>
            <a:spLocks noGrp="1"/>
          </p:cNvSpPr>
          <p:nvPr>
            <p:ph type="title"/>
          </p:nvPr>
        </p:nvSpPr>
        <p:spPr>
          <a:xfrm>
            <a:off x="838200" y="365125"/>
            <a:ext cx="10515600" cy="1325563"/>
          </a:xfrm>
        </p:spPr>
        <p:txBody>
          <a:bodyPr>
            <a:normAutofit/>
          </a:bodyPr>
          <a:lstStyle/>
          <a:p>
            <a:pPr algn="ctr"/>
            <a:r>
              <a:rPr lang="en-GB" sz="5400" b="1" dirty="0"/>
              <a:t>Learning objectives</a:t>
            </a:r>
          </a:p>
        </p:txBody>
      </p:sp>
      <p:sp>
        <p:nvSpPr>
          <p:cNvPr id="17"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1513F8B-6D7C-2346-B250-5E34D6F9164C}"/>
              </a:ext>
            </a:extLst>
          </p:cNvPr>
          <p:cNvSpPr>
            <a:spLocks noGrp="1"/>
          </p:cNvSpPr>
          <p:nvPr>
            <p:ph idx="1"/>
          </p:nvPr>
        </p:nvSpPr>
        <p:spPr>
          <a:xfrm>
            <a:off x="836676" y="2193596"/>
            <a:ext cx="10515600" cy="4251960"/>
          </a:xfrm>
        </p:spPr>
        <p:txBody>
          <a:bodyPr>
            <a:normAutofit/>
          </a:bodyPr>
          <a:lstStyle/>
          <a:p>
            <a:pPr marL="0" indent="0">
              <a:lnSpc>
                <a:spcPct val="100000"/>
              </a:lnSpc>
              <a:buNone/>
            </a:pPr>
            <a:r>
              <a:rPr lang="en-GB" sz="3200" dirty="0"/>
              <a:t>By the end of this lesson, you should be able to: </a:t>
            </a:r>
          </a:p>
          <a:p>
            <a:pPr>
              <a:lnSpc>
                <a:spcPct val="100000"/>
              </a:lnSpc>
            </a:pPr>
            <a:r>
              <a:rPr lang="en-GB" sz="3200" dirty="0"/>
              <a:t>Describe the key events of 1947 and 1948 in Mandate Palestine</a:t>
            </a:r>
          </a:p>
          <a:p>
            <a:pPr>
              <a:lnSpc>
                <a:spcPct val="100000"/>
              </a:lnSpc>
            </a:pPr>
            <a:r>
              <a:rPr lang="en-GB" sz="3200" dirty="0"/>
              <a:t>Explain what the Nakba was </a:t>
            </a:r>
          </a:p>
          <a:p>
            <a:pPr>
              <a:lnSpc>
                <a:spcPct val="100000"/>
              </a:lnSpc>
            </a:pPr>
            <a:r>
              <a:rPr lang="en-GB" sz="3200" dirty="0"/>
              <a:t>Examine the consequences of 1947 and 1948, including the Nakba, for Palestinians and Jews  </a:t>
            </a:r>
          </a:p>
          <a:p>
            <a:pPr>
              <a:lnSpc>
                <a:spcPct val="100000"/>
              </a:lnSpc>
            </a:pPr>
            <a:endParaRPr lang="en-GB" sz="3200" dirty="0"/>
          </a:p>
        </p:txBody>
      </p:sp>
    </p:spTree>
    <p:extLst>
      <p:ext uri="{BB962C8B-B14F-4D97-AF65-F5344CB8AC3E}">
        <p14:creationId xmlns:p14="http://schemas.microsoft.com/office/powerpoint/2010/main" val="27248320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A5D86-597C-9D4E-8699-D53E7F74EEC9}"/>
              </a:ext>
            </a:extLst>
          </p:cNvPr>
          <p:cNvSpPr>
            <a:spLocks noGrp="1"/>
          </p:cNvSpPr>
          <p:nvPr>
            <p:ph type="title"/>
          </p:nvPr>
        </p:nvSpPr>
        <p:spPr>
          <a:xfrm>
            <a:off x="5080934" y="671472"/>
            <a:ext cx="6586491" cy="1286160"/>
          </a:xfrm>
        </p:spPr>
        <p:txBody>
          <a:bodyPr vert="horz" lIns="91440" tIns="45720" rIns="91440" bIns="45720" rtlCol="0" anchor="b">
            <a:normAutofit/>
          </a:bodyPr>
          <a:lstStyle/>
          <a:p>
            <a:r>
              <a:rPr lang="en-US" sz="5500" dirty="0"/>
              <a:t>Tantura</a:t>
            </a:r>
          </a:p>
        </p:txBody>
      </p:sp>
      <p:sp>
        <p:nvSpPr>
          <p:cNvPr id="3" name="TextBox 2">
            <a:extLst>
              <a:ext uri="{FF2B5EF4-FFF2-40B4-BE49-F238E27FC236}">
                <a16:creationId xmlns:a16="http://schemas.microsoft.com/office/drawing/2014/main" id="{3344B8E4-9AF2-E541-83DA-005CC32CA643}"/>
              </a:ext>
            </a:extLst>
          </p:cNvPr>
          <p:cNvSpPr txBox="1"/>
          <p:nvPr/>
        </p:nvSpPr>
        <p:spPr>
          <a:xfrm>
            <a:off x="4988639" y="2415598"/>
            <a:ext cx="7011101" cy="3785419"/>
          </a:xfrm>
          <a:prstGeom prst="rect">
            <a:avLst/>
          </a:prstGeom>
        </p:spPr>
        <p:txBody>
          <a:bodyPr vert="horz" lIns="91440" tIns="45720" rIns="91440" bIns="45720" rtlCol="0">
            <a:noAutofit/>
          </a:bodyPr>
          <a:lstStyle/>
          <a:p>
            <a:pPr marL="285750" indent="-228600">
              <a:lnSpc>
                <a:spcPct val="90000"/>
              </a:lnSpc>
              <a:spcAft>
                <a:spcPts val="600"/>
              </a:spcAft>
              <a:buFont typeface="Arial" panose="020B0604020202020204" pitchFamily="34" charset="0"/>
              <a:buChar char="•"/>
            </a:pPr>
            <a:r>
              <a:rPr lang="en-US" dirty="0"/>
              <a:t>Tantura was a coastal village, not far from the city of Haifa</a:t>
            </a:r>
          </a:p>
          <a:p>
            <a:pPr marL="285750" indent="-228600">
              <a:lnSpc>
                <a:spcPct val="90000"/>
              </a:lnSpc>
              <a:spcAft>
                <a:spcPts val="600"/>
              </a:spcAft>
              <a:buFont typeface="Arial" panose="020B0604020202020204" pitchFamily="34" charset="0"/>
              <a:buChar char="•"/>
            </a:pPr>
            <a:r>
              <a:rPr lang="en-US" dirty="0"/>
              <a:t>Most people in the village made their living from fishing and agriculture, including citrus, bananas, grain and olives</a:t>
            </a:r>
          </a:p>
          <a:p>
            <a:pPr marL="285750" indent="-228600">
              <a:lnSpc>
                <a:spcPct val="90000"/>
              </a:lnSpc>
              <a:spcAft>
                <a:spcPts val="600"/>
              </a:spcAft>
              <a:buFont typeface="Arial" panose="020B0604020202020204" pitchFamily="34" charset="0"/>
              <a:buChar char="•"/>
            </a:pPr>
            <a:r>
              <a:rPr lang="en-US" dirty="0"/>
              <a:t>A boy’s primary school was established in 1889, and a girl’s primary school in the 1930s</a:t>
            </a:r>
          </a:p>
          <a:p>
            <a:pPr marL="285750" indent="-228600">
              <a:lnSpc>
                <a:spcPct val="90000"/>
              </a:lnSpc>
              <a:spcAft>
                <a:spcPts val="600"/>
              </a:spcAft>
              <a:buFont typeface="Arial" panose="020B0604020202020204" pitchFamily="34" charset="0"/>
              <a:buChar char="•"/>
            </a:pPr>
            <a:r>
              <a:rPr lang="en-US" dirty="0"/>
              <a:t>In 1945, the population of Tantura was 1500</a:t>
            </a:r>
          </a:p>
          <a:p>
            <a:pPr marL="285750" indent="-228600">
              <a:lnSpc>
                <a:spcPct val="90000"/>
              </a:lnSpc>
              <a:spcAft>
                <a:spcPts val="600"/>
              </a:spcAft>
              <a:buFont typeface="Arial" panose="020B0604020202020204" pitchFamily="34" charset="0"/>
              <a:buChar char="•"/>
            </a:pPr>
            <a:r>
              <a:rPr lang="en-US" dirty="0"/>
              <a:t>On the evening of 22</a:t>
            </a:r>
            <a:r>
              <a:rPr lang="en-US" baseline="30000" dirty="0"/>
              <a:t>nd</a:t>
            </a:r>
            <a:r>
              <a:rPr lang="en-US" dirty="0"/>
              <a:t> May 1948, Zionist forces attacked the village </a:t>
            </a:r>
          </a:p>
          <a:p>
            <a:pPr marL="285750" indent="-228600">
              <a:lnSpc>
                <a:spcPct val="90000"/>
              </a:lnSpc>
              <a:spcAft>
                <a:spcPts val="600"/>
              </a:spcAft>
              <a:buFont typeface="Arial" panose="020B0604020202020204" pitchFamily="34" charset="0"/>
              <a:buChar char="•"/>
            </a:pPr>
            <a:r>
              <a:rPr lang="en-US" dirty="0"/>
              <a:t>The villagers surrendered but 200 Palestinian men were still shot dead on the beach</a:t>
            </a:r>
          </a:p>
          <a:p>
            <a:pPr marL="285750" indent="-228600">
              <a:lnSpc>
                <a:spcPct val="90000"/>
              </a:lnSpc>
              <a:spcAft>
                <a:spcPts val="600"/>
              </a:spcAft>
              <a:buFont typeface="Arial" panose="020B0604020202020204" pitchFamily="34" charset="0"/>
              <a:buChar char="•"/>
            </a:pPr>
            <a:r>
              <a:rPr lang="en-US" dirty="0"/>
              <a:t>The other inhabitants of the village were expelled</a:t>
            </a:r>
          </a:p>
          <a:p>
            <a:pPr marL="285750" indent="-228600">
              <a:lnSpc>
                <a:spcPct val="90000"/>
              </a:lnSpc>
              <a:spcAft>
                <a:spcPts val="600"/>
              </a:spcAft>
              <a:buFont typeface="Arial" panose="020B0604020202020204" pitchFamily="34" charset="0"/>
              <a:buChar char="•"/>
            </a:pPr>
            <a:r>
              <a:rPr lang="en-US" dirty="0"/>
              <a:t>At first they slept on the streets of a nearby village, but soon they were expelled from there too</a:t>
            </a:r>
          </a:p>
          <a:p>
            <a:pPr marL="285750" indent="-228600">
              <a:lnSpc>
                <a:spcPct val="90000"/>
              </a:lnSpc>
              <a:spcAft>
                <a:spcPts val="600"/>
              </a:spcAft>
              <a:buFont typeface="Arial" panose="020B0604020202020204" pitchFamily="34" charset="0"/>
              <a:buChar char="•"/>
            </a:pPr>
            <a:r>
              <a:rPr lang="en-US" dirty="0"/>
              <a:t>Many of these Palestinian refugees and their children still live in refugee camps in Syria</a:t>
            </a:r>
          </a:p>
        </p:txBody>
      </p:sp>
      <p:pic>
        <p:nvPicPr>
          <p:cNvPr id="1026" name="Picture 2">
            <a:extLst>
              <a:ext uri="{FF2B5EF4-FFF2-40B4-BE49-F238E27FC236}">
                <a16:creationId xmlns:a16="http://schemas.microsoft.com/office/drawing/2014/main" id="{F14501AB-B23E-4643-86A3-9CBF2C7B79CE}"/>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 y="0"/>
            <a:ext cx="4810857" cy="6895905"/>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135" name="Straight Connector 134">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descr="Map&#10;&#10;Description automatically generated">
            <a:extLst>
              <a:ext uri="{FF2B5EF4-FFF2-40B4-BE49-F238E27FC236}">
                <a16:creationId xmlns:a16="http://schemas.microsoft.com/office/drawing/2014/main" id="{F339923F-9290-A545-A6EF-FDCC56BB5E3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57441" y="150304"/>
            <a:ext cx="1542299" cy="2107809"/>
          </a:xfrm>
          <a:prstGeom prst="rect">
            <a:avLst/>
          </a:prstGeom>
        </p:spPr>
      </p:pic>
      <p:cxnSp>
        <p:nvCxnSpPr>
          <p:cNvPr id="9" name="Straight Arrow Connector 8">
            <a:extLst>
              <a:ext uri="{FF2B5EF4-FFF2-40B4-BE49-F238E27FC236}">
                <a16:creationId xmlns:a16="http://schemas.microsoft.com/office/drawing/2014/main" id="{20B6C0D1-6372-6E4C-B433-70E2880C0FE1}"/>
              </a:ext>
            </a:extLst>
          </p:cNvPr>
          <p:cNvCxnSpPr>
            <a:cxnSpLocks/>
          </p:cNvCxnSpPr>
          <p:nvPr/>
        </p:nvCxnSpPr>
        <p:spPr>
          <a:xfrm flipV="1">
            <a:off x="7425559" y="671473"/>
            <a:ext cx="3604391" cy="79472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AEC9C98-30F9-4248-852A-A9944983DA33}"/>
              </a:ext>
            </a:extLst>
          </p:cNvPr>
          <p:cNvSpPr/>
          <p:nvPr/>
        </p:nvSpPr>
        <p:spPr>
          <a:xfrm>
            <a:off x="11171438" y="557215"/>
            <a:ext cx="161704" cy="1714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622571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A5D86-597C-9D4E-8699-D53E7F74EEC9}"/>
              </a:ext>
            </a:extLst>
          </p:cNvPr>
          <p:cNvSpPr>
            <a:spLocks noGrp="1"/>
          </p:cNvSpPr>
          <p:nvPr>
            <p:ph type="title"/>
          </p:nvPr>
        </p:nvSpPr>
        <p:spPr>
          <a:xfrm>
            <a:off x="6096000" y="671558"/>
            <a:ext cx="6586491" cy="1286160"/>
          </a:xfrm>
        </p:spPr>
        <p:txBody>
          <a:bodyPr vert="horz" lIns="91440" tIns="45720" rIns="91440" bIns="45720" rtlCol="0" anchor="b">
            <a:normAutofit/>
          </a:bodyPr>
          <a:lstStyle/>
          <a:p>
            <a:r>
              <a:rPr lang="en-US" sz="5500" dirty="0" err="1"/>
              <a:t>Dawaymeh</a:t>
            </a:r>
            <a:endParaRPr lang="en-US" sz="5500" dirty="0"/>
          </a:p>
        </p:txBody>
      </p:sp>
      <p:sp>
        <p:nvSpPr>
          <p:cNvPr id="3" name="TextBox 2">
            <a:extLst>
              <a:ext uri="{FF2B5EF4-FFF2-40B4-BE49-F238E27FC236}">
                <a16:creationId xmlns:a16="http://schemas.microsoft.com/office/drawing/2014/main" id="{3344B8E4-9AF2-E541-83DA-005CC32CA643}"/>
              </a:ext>
            </a:extLst>
          </p:cNvPr>
          <p:cNvSpPr txBox="1"/>
          <p:nvPr/>
        </p:nvSpPr>
        <p:spPr>
          <a:xfrm>
            <a:off x="6111766" y="2635790"/>
            <a:ext cx="5743903" cy="3785419"/>
          </a:xfrm>
          <a:prstGeom prst="rect">
            <a:avLst/>
          </a:prstGeom>
        </p:spPr>
        <p:txBody>
          <a:bodyPr vert="horz" lIns="91440" tIns="45720" rIns="91440" bIns="45720" rtlCol="0">
            <a:noAutofit/>
          </a:bodyPr>
          <a:lstStyle/>
          <a:p>
            <a:pPr marL="285750" indent="-228600">
              <a:lnSpc>
                <a:spcPct val="90000"/>
              </a:lnSpc>
              <a:spcAft>
                <a:spcPts val="600"/>
              </a:spcAft>
              <a:buFont typeface="Arial" panose="020B0604020202020204" pitchFamily="34" charset="0"/>
              <a:buChar char="•"/>
            </a:pPr>
            <a:r>
              <a:rPr lang="en-US" dirty="0"/>
              <a:t>The village of </a:t>
            </a:r>
            <a:r>
              <a:rPr lang="en-US" dirty="0" err="1"/>
              <a:t>Dawaymeh</a:t>
            </a:r>
            <a:r>
              <a:rPr lang="en-US" dirty="0"/>
              <a:t> was in the Hebron Mountains</a:t>
            </a:r>
          </a:p>
          <a:p>
            <a:pPr marL="285750" indent="-228600">
              <a:lnSpc>
                <a:spcPct val="90000"/>
              </a:lnSpc>
              <a:spcAft>
                <a:spcPts val="600"/>
              </a:spcAft>
              <a:buFont typeface="Arial" panose="020B0604020202020204" pitchFamily="34" charset="0"/>
              <a:buChar char="•"/>
            </a:pPr>
            <a:r>
              <a:rPr lang="en-US" dirty="0"/>
              <a:t>Agriculture was the main source of income</a:t>
            </a:r>
          </a:p>
          <a:p>
            <a:pPr marL="285750" indent="-228600">
              <a:lnSpc>
                <a:spcPct val="90000"/>
              </a:lnSpc>
              <a:spcAft>
                <a:spcPts val="600"/>
              </a:spcAft>
              <a:buFont typeface="Arial" panose="020B0604020202020204" pitchFamily="34" charset="0"/>
              <a:buChar char="•"/>
            </a:pPr>
            <a:r>
              <a:rPr lang="en-US" dirty="0"/>
              <a:t>In 1937, a primary school opened</a:t>
            </a:r>
          </a:p>
          <a:p>
            <a:pPr marL="285750" indent="-228600">
              <a:lnSpc>
                <a:spcPct val="90000"/>
              </a:lnSpc>
              <a:spcAft>
                <a:spcPts val="600"/>
              </a:spcAft>
              <a:buFont typeface="Arial" panose="020B0604020202020204" pitchFamily="34" charset="0"/>
              <a:buChar char="•"/>
            </a:pPr>
            <a:r>
              <a:rPr lang="en-US" dirty="0"/>
              <a:t>In the 1940s, the village had 10 butchers and 30-50 small shops</a:t>
            </a:r>
          </a:p>
          <a:p>
            <a:pPr marL="285750" indent="-228600">
              <a:lnSpc>
                <a:spcPct val="90000"/>
              </a:lnSpc>
              <a:spcAft>
                <a:spcPts val="600"/>
              </a:spcAft>
              <a:buFont typeface="Arial" panose="020B0604020202020204" pitchFamily="34" charset="0"/>
              <a:buChar char="•"/>
            </a:pPr>
            <a:r>
              <a:rPr lang="en-US" dirty="0"/>
              <a:t>On 29</a:t>
            </a:r>
            <a:r>
              <a:rPr lang="en-US" baseline="30000" dirty="0"/>
              <a:t>th</a:t>
            </a:r>
            <a:r>
              <a:rPr lang="en-US" dirty="0"/>
              <a:t> October 1948, Zionists entered the village in twenty armored cars</a:t>
            </a:r>
          </a:p>
          <a:p>
            <a:pPr marL="285750" indent="-228600">
              <a:lnSpc>
                <a:spcPct val="90000"/>
              </a:lnSpc>
              <a:spcAft>
                <a:spcPts val="600"/>
              </a:spcAft>
              <a:buFont typeface="Arial" panose="020B0604020202020204" pitchFamily="34" charset="0"/>
              <a:buChar char="•"/>
            </a:pPr>
            <a:r>
              <a:rPr lang="en-US" dirty="0"/>
              <a:t>They opened fire on the villagers, killing between 80 and 100 people, including women and children</a:t>
            </a:r>
          </a:p>
          <a:p>
            <a:pPr marL="285750" indent="-228600">
              <a:lnSpc>
                <a:spcPct val="90000"/>
              </a:lnSpc>
              <a:spcAft>
                <a:spcPts val="600"/>
              </a:spcAft>
              <a:buFont typeface="Arial" panose="020B0604020202020204" pitchFamily="34" charset="0"/>
              <a:buChar char="•"/>
            </a:pPr>
            <a:r>
              <a:rPr lang="en-US" dirty="0"/>
              <a:t>Eyewitness accounts report babies whose skulls were cracked open, women raped or burnt alive in houses, and men stabbed to death</a:t>
            </a:r>
          </a:p>
          <a:p>
            <a:pPr marL="285750" indent="-228600">
              <a:lnSpc>
                <a:spcPct val="90000"/>
              </a:lnSpc>
              <a:spcAft>
                <a:spcPts val="600"/>
              </a:spcAft>
              <a:buFont typeface="Arial" panose="020B0604020202020204" pitchFamily="34" charset="0"/>
              <a:buChar char="•"/>
            </a:pPr>
            <a:endParaRPr lang="en-US" dirty="0"/>
          </a:p>
        </p:txBody>
      </p:sp>
      <p:cxnSp>
        <p:nvCxnSpPr>
          <p:cNvPr id="135" name="Straight Connector 134">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descr="Map&#10;&#10;Description automatically generated">
            <a:extLst>
              <a:ext uri="{FF2B5EF4-FFF2-40B4-BE49-F238E27FC236}">
                <a16:creationId xmlns:a16="http://schemas.microsoft.com/office/drawing/2014/main" id="{F339923F-9290-A545-A6EF-FDCC56BB5E3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457441" y="150304"/>
            <a:ext cx="1542299" cy="2107809"/>
          </a:xfrm>
          <a:prstGeom prst="rect">
            <a:avLst/>
          </a:prstGeom>
        </p:spPr>
      </p:pic>
      <p:cxnSp>
        <p:nvCxnSpPr>
          <p:cNvPr id="9" name="Straight Arrow Connector 8">
            <a:extLst>
              <a:ext uri="{FF2B5EF4-FFF2-40B4-BE49-F238E27FC236}">
                <a16:creationId xmlns:a16="http://schemas.microsoft.com/office/drawing/2014/main" id="{20B6C0D1-6372-6E4C-B433-70E2880C0FE1}"/>
              </a:ext>
            </a:extLst>
          </p:cNvPr>
          <p:cNvCxnSpPr>
            <a:cxnSpLocks/>
          </p:cNvCxnSpPr>
          <p:nvPr/>
        </p:nvCxnSpPr>
        <p:spPr>
          <a:xfrm flipV="1">
            <a:off x="9389245" y="1435336"/>
            <a:ext cx="1839345" cy="8570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AEC9C98-30F9-4248-852A-A9944983DA33}"/>
              </a:ext>
            </a:extLst>
          </p:cNvPr>
          <p:cNvSpPr/>
          <p:nvPr/>
        </p:nvSpPr>
        <p:spPr>
          <a:xfrm>
            <a:off x="11309442" y="1349630"/>
            <a:ext cx="161704" cy="1714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2" descr="Picture for al-Dawayima Village - Palestine: : مقام الشيخ علي">
            <a:extLst>
              <a:ext uri="{FF2B5EF4-FFF2-40B4-BE49-F238E27FC236}">
                <a16:creationId xmlns:a16="http://schemas.microsoft.com/office/drawing/2014/main" id="{E6FBF59F-0F8F-4745-905B-7C4DF7B8CA50}"/>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20553" r="41442"/>
          <a:stretch/>
        </p:blipFill>
        <p:spPr bwMode="auto">
          <a:xfrm>
            <a:off x="-1" y="-43654"/>
            <a:ext cx="5903741" cy="6901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46375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4">
            <a:extLst>
              <a:ext uri="{FF2B5EF4-FFF2-40B4-BE49-F238E27FC236}">
                <a16:creationId xmlns:a16="http://schemas.microsoft.com/office/drawing/2014/main" id="{0BC8FBEF-215D-F44D-9456-4E864E3F406C}"/>
              </a:ext>
            </a:extLst>
          </p:cNvPr>
          <p:cNvGraphicFramePr>
            <a:graphicFrameLocks/>
          </p:cNvGraphicFramePr>
          <p:nvPr>
            <p:extLst>
              <p:ext uri="{D42A27DB-BD31-4B8C-83A1-F6EECF244321}">
                <p14:modId xmlns:p14="http://schemas.microsoft.com/office/powerpoint/2010/main" val="2993473521"/>
              </p:ext>
            </p:extLst>
          </p:nvPr>
        </p:nvGraphicFramePr>
        <p:xfrm>
          <a:off x="453528" y="2042938"/>
          <a:ext cx="11233265" cy="4117991"/>
        </p:xfrm>
        <a:graphic>
          <a:graphicData uri="http://schemas.openxmlformats.org/drawingml/2006/table">
            <a:tbl>
              <a:tblPr firstRow="1" bandRow="1">
                <a:tableStyleId>{0505E3EF-67EA-436B-97B2-0124C06EBD24}</a:tableStyleId>
              </a:tblPr>
              <a:tblGrid>
                <a:gridCol w="1803897">
                  <a:extLst>
                    <a:ext uri="{9D8B030D-6E8A-4147-A177-3AD203B41FA5}">
                      <a16:colId xmlns:a16="http://schemas.microsoft.com/office/drawing/2014/main" val="3858246206"/>
                    </a:ext>
                  </a:extLst>
                </a:gridCol>
                <a:gridCol w="1690564">
                  <a:extLst>
                    <a:ext uri="{9D8B030D-6E8A-4147-A177-3AD203B41FA5}">
                      <a16:colId xmlns:a16="http://schemas.microsoft.com/office/drawing/2014/main" val="2320549870"/>
                    </a:ext>
                  </a:extLst>
                </a:gridCol>
                <a:gridCol w="1816570">
                  <a:extLst>
                    <a:ext uri="{9D8B030D-6E8A-4147-A177-3AD203B41FA5}">
                      <a16:colId xmlns:a16="http://schemas.microsoft.com/office/drawing/2014/main" val="79978278"/>
                    </a:ext>
                  </a:extLst>
                </a:gridCol>
                <a:gridCol w="1816570">
                  <a:extLst>
                    <a:ext uri="{9D8B030D-6E8A-4147-A177-3AD203B41FA5}">
                      <a16:colId xmlns:a16="http://schemas.microsoft.com/office/drawing/2014/main" val="2459674066"/>
                    </a:ext>
                  </a:extLst>
                </a:gridCol>
                <a:gridCol w="4105664">
                  <a:extLst>
                    <a:ext uri="{9D8B030D-6E8A-4147-A177-3AD203B41FA5}">
                      <a16:colId xmlns:a16="http://schemas.microsoft.com/office/drawing/2014/main" val="1082510999"/>
                    </a:ext>
                  </a:extLst>
                </a:gridCol>
              </a:tblGrid>
              <a:tr h="1199808">
                <a:tc>
                  <a:txBody>
                    <a:bodyPr/>
                    <a:lstStyle/>
                    <a:p>
                      <a:pPr algn="ctr"/>
                      <a:r>
                        <a:rPr lang="en-GB" dirty="0"/>
                        <a:t>Town or village where massacre took place</a:t>
                      </a:r>
                    </a:p>
                  </a:txBody>
                  <a:tcPr/>
                </a:tc>
                <a:tc>
                  <a:txBody>
                    <a:bodyPr/>
                    <a:lstStyle/>
                    <a:p>
                      <a:pPr algn="ctr"/>
                      <a:r>
                        <a:rPr lang="en-GB" dirty="0"/>
                        <a:t>Where was this town or village located?</a:t>
                      </a:r>
                    </a:p>
                  </a:txBody>
                  <a:tcPr/>
                </a:tc>
                <a:tc>
                  <a:txBody>
                    <a:bodyPr/>
                    <a:lstStyle/>
                    <a:p>
                      <a:pPr algn="ctr"/>
                      <a:r>
                        <a:rPr lang="en-GB" dirty="0"/>
                        <a:t>What was life like here before 1948?</a:t>
                      </a:r>
                    </a:p>
                  </a:txBody>
                  <a:tcPr/>
                </a:tc>
                <a:tc>
                  <a:txBody>
                    <a:bodyPr/>
                    <a:lstStyle/>
                    <a:p>
                      <a:pPr algn="ctr"/>
                      <a:r>
                        <a:rPr lang="en-GB" dirty="0"/>
                        <a:t>When did the massacre take place?</a:t>
                      </a:r>
                    </a:p>
                  </a:txBody>
                  <a:tcPr/>
                </a:tc>
                <a:tc>
                  <a:txBody>
                    <a:bodyPr/>
                    <a:lstStyle/>
                    <a:p>
                      <a:pPr algn="ctr"/>
                      <a:r>
                        <a:rPr lang="en-GB" dirty="0"/>
                        <a:t>What happened?</a:t>
                      </a:r>
                    </a:p>
                  </a:txBody>
                  <a:tcPr/>
                </a:tc>
                <a:extLst>
                  <a:ext uri="{0D108BD9-81ED-4DB2-BD59-A6C34878D82A}">
                    <a16:rowId xmlns:a16="http://schemas.microsoft.com/office/drawing/2014/main" val="1480842820"/>
                  </a:ext>
                </a:extLst>
              </a:tr>
              <a:tr h="918358">
                <a:tc>
                  <a:txBody>
                    <a:bodyPr/>
                    <a:lstStyle/>
                    <a:p>
                      <a:pPr algn="ctr"/>
                      <a:endParaRPr lang="en-GB" sz="1800" b="0" dirty="0">
                        <a:solidFill>
                          <a:schemeClr val="tx1"/>
                        </a:solidFill>
                        <a:latin typeface="Courier" pitchFamily="2" charset="0"/>
                      </a:endParaRPr>
                    </a:p>
                    <a:p>
                      <a:pPr algn="ctr"/>
                      <a:r>
                        <a:rPr lang="en-GB" sz="1800" b="0" dirty="0">
                          <a:solidFill>
                            <a:schemeClr val="tx1"/>
                          </a:solidFill>
                          <a:latin typeface="Courier" pitchFamily="2" charset="0"/>
                        </a:rPr>
                        <a:t>Deir Yassin</a:t>
                      </a:r>
                    </a:p>
                  </a:txBody>
                  <a:tcPr/>
                </a:tc>
                <a:tc>
                  <a:txBody>
                    <a:bodyPr/>
                    <a:lstStyle/>
                    <a:p>
                      <a:r>
                        <a:rPr lang="en-GB" sz="1600" dirty="0">
                          <a:latin typeface="Courier" pitchFamily="2" charset="0"/>
                        </a:rPr>
                        <a:t>On the outskirts of Jerusalem</a:t>
                      </a:r>
                    </a:p>
                  </a:txBody>
                  <a:tcPr/>
                </a:tc>
                <a:tc>
                  <a:txBody>
                    <a:bodyPr/>
                    <a:lstStyle/>
                    <a:p>
                      <a:endParaRPr lang="en-GB" sz="1400" dirty="0">
                        <a:latin typeface="Courier" pitchFamily="2" charset="0"/>
                      </a:endParaRPr>
                    </a:p>
                  </a:txBody>
                  <a:tcPr/>
                </a:tc>
                <a:tc>
                  <a:txBody>
                    <a:bodyPr/>
                    <a:lstStyle/>
                    <a:p>
                      <a:endParaRPr lang="en-GB" sz="1400" dirty="0">
                        <a:latin typeface="Courier"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Courier" pitchFamily="2" charset="0"/>
                      </a:endParaRPr>
                    </a:p>
                  </a:txBody>
                  <a:tcPr/>
                </a:tc>
                <a:extLst>
                  <a:ext uri="{0D108BD9-81ED-4DB2-BD59-A6C34878D82A}">
                    <a16:rowId xmlns:a16="http://schemas.microsoft.com/office/drawing/2014/main" val="1439649374"/>
                  </a:ext>
                </a:extLst>
              </a:tr>
              <a:tr h="905574">
                <a:tc>
                  <a:txBody>
                    <a:bodyPr/>
                    <a:lstStyle/>
                    <a:p>
                      <a:pPr algn="ctr"/>
                      <a:endParaRPr lang="en-GB" sz="1800" b="0" dirty="0">
                        <a:solidFill>
                          <a:schemeClr val="tx1"/>
                        </a:solidFill>
                        <a:latin typeface="Courier" pitchFamily="2" charset="0"/>
                      </a:endParaRPr>
                    </a:p>
                    <a:p>
                      <a:pPr algn="ctr"/>
                      <a:r>
                        <a:rPr lang="en-GB" sz="1800" b="0" dirty="0" err="1">
                          <a:solidFill>
                            <a:schemeClr val="tx1"/>
                          </a:solidFill>
                          <a:latin typeface="Courier" pitchFamily="2" charset="0"/>
                        </a:rPr>
                        <a:t>Tantura</a:t>
                      </a:r>
                      <a:endParaRPr lang="en-GB" sz="1800" b="0" dirty="0">
                        <a:solidFill>
                          <a:schemeClr val="tx1"/>
                        </a:solidFill>
                        <a:latin typeface="Courier" pitchFamily="2" charset="0"/>
                      </a:endParaRPr>
                    </a:p>
                  </a:txBody>
                  <a:tcPr/>
                </a:tc>
                <a:tc>
                  <a:txBody>
                    <a:bodyPr/>
                    <a:lstStyle/>
                    <a:p>
                      <a:endParaRPr lang="en-GB" sz="1400" dirty="0">
                        <a:latin typeface="Courier" pitchFamily="2" charset="0"/>
                      </a:endParaRPr>
                    </a:p>
                  </a:txBody>
                  <a:tcPr/>
                </a:tc>
                <a:tc>
                  <a:txBody>
                    <a:bodyPr/>
                    <a:lstStyle/>
                    <a:p>
                      <a:endParaRPr lang="en-GB" sz="1400" dirty="0">
                        <a:latin typeface="Courier" pitchFamily="2" charset="0"/>
                      </a:endParaRPr>
                    </a:p>
                  </a:txBody>
                  <a:tcPr/>
                </a:tc>
                <a:tc>
                  <a:txBody>
                    <a:bodyPr/>
                    <a:lstStyle/>
                    <a:p>
                      <a:r>
                        <a:rPr lang="en-GB" sz="1600" dirty="0">
                          <a:latin typeface="Courier" pitchFamily="2" charset="0"/>
                        </a:rPr>
                        <a:t>22</a:t>
                      </a:r>
                      <a:r>
                        <a:rPr lang="en-GB" sz="1600" baseline="30000" dirty="0">
                          <a:latin typeface="Courier" pitchFamily="2" charset="0"/>
                        </a:rPr>
                        <a:t>nd</a:t>
                      </a:r>
                      <a:r>
                        <a:rPr lang="en-GB" sz="1600" dirty="0">
                          <a:latin typeface="Courier" pitchFamily="2" charset="0"/>
                        </a:rPr>
                        <a:t> May 1948</a:t>
                      </a:r>
                    </a:p>
                  </a:txBody>
                  <a:tcPr/>
                </a:tc>
                <a:tc>
                  <a:txBody>
                    <a:bodyPr/>
                    <a:lstStyle/>
                    <a:p>
                      <a:endParaRPr lang="en-GB" sz="1400" dirty="0">
                        <a:latin typeface="Courier" pitchFamily="2" charset="0"/>
                      </a:endParaRPr>
                    </a:p>
                  </a:txBody>
                  <a:tcPr/>
                </a:tc>
                <a:extLst>
                  <a:ext uri="{0D108BD9-81ED-4DB2-BD59-A6C34878D82A}">
                    <a16:rowId xmlns:a16="http://schemas.microsoft.com/office/drawing/2014/main" val="918344350"/>
                  </a:ext>
                </a:extLst>
              </a:tr>
              <a:tr h="1094251">
                <a:tc>
                  <a:txBody>
                    <a:bodyPr/>
                    <a:lstStyle/>
                    <a:p>
                      <a:pPr algn="ctr"/>
                      <a:endParaRPr lang="en-GB" sz="1800" b="0" dirty="0">
                        <a:solidFill>
                          <a:schemeClr val="tx1"/>
                        </a:solidFill>
                        <a:latin typeface="Courier" pitchFamily="2" charset="0"/>
                      </a:endParaRPr>
                    </a:p>
                    <a:p>
                      <a:pPr algn="ctr"/>
                      <a:r>
                        <a:rPr lang="en-GB" sz="1800" b="0" dirty="0" err="1">
                          <a:solidFill>
                            <a:schemeClr val="tx1"/>
                          </a:solidFill>
                          <a:latin typeface="Courier" pitchFamily="2" charset="0"/>
                        </a:rPr>
                        <a:t>Dawaymeh</a:t>
                      </a:r>
                      <a:endParaRPr lang="en-GB" sz="1800" b="0" dirty="0">
                        <a:solidFill>
                          <a:schemeClr val="tx1"/>
                        </a:solidFill>
                        <a:latin typeface="Courier" pitchFamily="2" charset="0"/>
                      </a:endParaRPr>
                    </a:p>
                  </a:txBody>
                  <a:tcPr/>
                </a:tc>
                <a:tc>
                  <a:txBody>
                    <a:bodyPr/>
                    <a:lstStyle/>
                    <a:p>
                      <a:endParaRPr lang="en-GB" sz="1400" dirty="0">
                        <a:latin typeface="Courier" pitchFamily="2" charset="0"/>
                      </a:endParaRPr>
                    </a:p>
                  </a:txBody>
                  <a:tcPr/>
                </a:tc>
                <a:tc>
                  <a:txBody>
                    <a:bodyPr/>
                    <a:lstStyle/>
                    <a:p>
                      <a:endParaRPr lang="en-GB" sz="1400" dirty="0">
                        <a:latin typeface="Courier" pitchFamily="2" charset="0"/>
                      </a:endParaRPr>
                    </a:p>
                  </a:txBody>
                  <a:tcPr/>
                </a:tc>
                <a:tc>
                  <a:txBody>
                    <a:bodyPr/>
                    <a:lstStyle/>
                    <a:p>
                      <a:endParaRPr lang="en-GB" sz="1400" dirty="0">
                        <a:latin typeface="Courier" pitchFamily="2" charset="0"/>
                      </a:endParaRPr>
                    </a:p>
                  </a:txBody>
                  <a:tcPr/>
                </a:tc>
                <a:tc>
                  <a:txBody>
                    <a:bodyPr/>
                    <a:lstStyle/>
                    <a:p>
                      <a:endParaRPr lang="en-GB" sz="1400" dirty="0">
                        <a:latin typeface="Courier" pitchFamily="2" charset="0"/>
                      </a:endParaRPr>
                    </a:p>
                  </a:txBody>
                  <a:tcPr/>
                </a:tc>
                <a:extLst>
                  <a:ext uri="{0D108BD9-81ED-4DB2-BD59-A6C34878D82A}">
                    <a16:rowId xmlns:a16="http://schemas.microsoft.com/office/drawing/2014/main" val="2361802322"/>
                  </a:ext>
                </a:extLst>
              </a:tr>
            </a:tbl>
          </a:graphicData>
        </a:graphic>
      </p:graphicFrame>
      <p:sp>
        <p:nvSpPr>
          <p:cNvPr id="9" name="Rectangle 8">
            <a:extLst>
              <a:ext uri="{FF2B5EF4-FFF2-40B4-BE49-F238E27FC236}">
                <a16:creationId xmlns:a16="http://schemas.microsoft.com/office/drawing/2014/main" id="{D056858C-E513-7047-8C5C-6D0108DE37BA}"/>
              </a:ext>
            </a:extLst>
          </p:cNvPr>
          <p:cNvSpPr/>
          <p:nvPr/>
        </p:nvSpPr>
        <p:spPr>
          <a:xfrm>
            <a:off x="1084801" y="6387863"/>
            <a:ext cx="9970718" cy="369332"/>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GB" u="sng" dirty="0">
                <a:solidFill>
                  <a:schemeClr val="bg1"/>
                </a:solidFill>
              </a:rPr>
              <a:t>Extension question: </a:t>
            </a:r>
            <a:r>
              <a:rPr lang="en-GB" dirty="0">
                <a:solidFill>
                  <a:schemeClr val="bg1"/>
                </a:solidFill>
              </a:rPr>
              <a:t>What is a </a:t>
            </a:r>
            <a:r>
              <a:rPr lang="en-GB" b="1" dirty="0">
                <a:solidFill>
                  <a:schemeClr val="bg1"/>
                </a:solidFill>
              </a:rPr>
              <a:t>refugee</a:t>
            </a:r>
            <a:r>
              <a:rPr lang="en-GB" dirty="0">
                <a:solidFill>
                  <a:schemeClr val="bg1"/>
                </a:solidFill>
              </a:rPr>
              <a:t>? Do the Palestinians fleeing their homes in 1948 fit this definition?</a:t>
            </a:r>
            <a:r>
              <a:rPr lang="en-GB" i="1" dirty="0">
                <a:solidFill>
                  <a:schemeClr val="bg1"/>
                </a:solidFill>
              </a:rPr>
              <a:t> </a:t>
            </a:r>
          </a:p>
        </p:txBody>
      </p:sp>
      <p:sp>
        <p:nvSpPr>
          <p:cNvPr id="4" name="Rectangle 3">
            <a:extLst>
              <a:ext uri="{FF2B5EF4-FFF2-40B4-BE49-F238E27FC236}">
                <a16:creationId xmlns:a16="http://schemas.microsoft.com/office/drawing/2014/main" id="{216031CF-76B4-6D40-A33F-91487307E62C}"/>
              </a:ext>
            </a:extLst>
          </p:cNvPr>
          <p:cNvSpPr/>
          <p:nvPr/>
        </p:nvSpPr>
        <p:spPr>
          <a:xfrm>
            <a:off x="7535627" y="4158364"/>
            <a:ext cx="4102239" cy="954107"/>
          </a:xfrm>
          <a:prstGeom prst="rect">
            <a:avLst/>
          </a:prstGeom>
        </p:spPr>
        <p:txBody>
          <a:bodyPr wrap="square">
            <a:spAutoFit/>
          </a:bodyPr>
          <a:lstStyle/>
          <a:p>
            <a:r>
              <a:rPr lang="en-GB" sz="1400" dirty="0">
                <a:latin typeface="Courier" pitchFamily="2" charset="0"/>
              </a:rPr>
              <a:t>Zionist forces attacked the village and shot and killed 200 Palestinian men on the beach. The rest of the villagers were expelled</a:t>
            </a:r>
          </a:p>
        </p:txBody>
      </p:sp>
      <p:sp>
        <p:nvSpPr>
          <p:cNvPr id="5" name="Rectangle 4">
            <a:extLst>
              <a:ext uri="{FF2B5EF4-FFF2-40B4-BE49-F238E27FC236}">
                <a16:creationId xmlns:a16="http://schemas.microsoft.com/office/drawing/2014/main" id="{77D025D0-B9D8-DE4E-B9DD-E2F97C3909D1}"/>
              </a:ext>
            </a:extLst>
          </p:cNvPr>
          <p:cNvSpPr/>
          <p:nvPr/>
        </p:nvSpPr>
        <p:spPr>
          <a:xfrm>
            <a:off x="7574042" y="3226562"/>
            <a:ext cx="4102238" cy="954107"/>
          </a:xfrm>
          <a:prstGeom prst="rect">
            <a:avLst/>
          </a:prstGeom>
        </p:spPr>
        <p:txBody>
          <a:bodyPr wrap="square">
            <a:spAutoFit/>
          </a:bodyPr>
          <a:lstStyle/>
          <a:p>
            <a:pPr lvl="0">
              <a:defRPr/>
            </a:pPr>
            <a:r>
              <a:rPr lang="en-GB" sz="1400" dirty="0">
                <a:latin typeface="Courier" pitchFamily="2" charset="0"/>
              </a:rPr>
              <a:t>Members of the Irgun and the Lehi attacked the village. They massacred between </a:t>
            </a:r>
            <a:r>
              <a:rPr lang="en-GB" sz="1400" dirty="0">
                <a:solidFill>
                  <a:schemeClr val="dk1"/>
                </a:solidFill>
                <a:latin typeface="Courier" pitchFamily="2" charset="0"/>
              </a:rPr>
              <a:t>100 and 250 people, including many women and children</a:t>
            </a:r>
            <a:r>
              <a:rPr lang="en-GB" sz="1400" dirty="0">
                <a:latin typeface="Courier" pitchFamily="2" charset="0"/>
              </a:rPr>
              <a:t> </a:t>
            </a:r>
          </a:p>
        </p:txBody>
      </p:sp>
      <p:sp>
        <p:nvSpPr>
          <p:cNvPr id="12" name="Rectangle 11">
            <a:extLst>
              <a:ext uri="{FF2B5EF4-FFF2-40B4-BE49-F238E27FC236}">
                <a16:creationId xmlns:a16="http://schemas.microsoft.com/office/drawing/2014/main" id="{C14AECF7-E5B7-6345-B18C-08DBEF5C6E3F}"/>
              </a:ext>
            </a:extLst>
          </p:cNvPr>
          <p:cNvSpPr/>
          <p:nvPr/>
        </p:nvSpPr>
        <p:spPr>
          <a:xfrm>
            <a:off x="7567159" y="5058047"/>
            <a:ext cx="4102238" cy="738664"/>
          </a:xfrm>
          <a:prstGeom prst="rect">
            <a:avLst/>
          </a:prstGeom>
        </p:spPr>
        <p:txBody>
          <a:bodyPr wrap="square">
            <a:spAutoFit/>
          </a:bodyPr>
          <a:lstStyle/>
          <a:p>
            <a:pPr lvl="0">
              <a:defRPr/>
            </a:pPr>
            <a:r>
              <a:rPr lang="en-GB" sz="1400" dirty="0">
                <a:latin typeface="Courier" pitchFamily="2" charset="0"/>
              </a:rPr>
              <a:t>Zionists entered the village in 20 armoured cars and killed between 80 and 100 people</a:t>
            </a:r>
          </a:p>
        </p:txBody>
      </p:sp>
      <p:sp>
        <p:nvSpPr>
          <p:cNvPr id="13" name="TextBox 12">
            <a:extLst>
              <a:ext uri="{FF2B5EF4-FFF2-40B4-BE49-F238E27FC236}">
                <a16:creationId xmlns:a16="http://schemas.microsoft.com/office/drawing/2014/main" id="{D1862318-E98A-FE40-90A8-770105325F10}"/>
              </a:ext>
            </a:extLst>
          </p:cNvPr>
          <p:cNvSpPr txBox="1"/>
          <p:nvPr/>
        </p:nvSpPr>
        <p:spPr>
          <a:xfrm>
            <a:off x="5800130" y="3226562"/>
            <a:ext cx="1324304" cy="584775"/>
          </a:xfrm>
          <a:prstGeom prst="rect">
            <a:avLst/>
          </a:prstGeom>
          <a:noFill/>
        </p:spPr>
        <p:txBody>
          <a:bodyPr wrap="square" rtlCol="0">
            <a:spAutoFit/>
          </a:bodyPr>
          <a:lstStyle/>
          <a:p>
            <a:r>
              <a:rPr lang="en-GB" sz="1600" dirty="0">
                <a:latin typeface="Courier" pitchFamily="2" charset="0"/>
              </a:rPr>
              <a:t>9</a:t>
            </a:r>
            <a:r>
              <a:rPr lang="en-GB" sz="1600" baseline="30000" dirty="0">
                <a:latin typeface="Courier" pitchFamily="2" charset="0"/>
              </a:rPr>
              <a:t>th</a:t>
            </a:r>
            <a:r>
              <a:rPr lang="en-GB" sz="1600" dirty="0">
                <a:latin typeface="Courier" pitchFamily="2" charset="0"/>
              </a:rPr>
              <a:t> April 1948</a:t>
            </a:r>
          </a:p>
        </p:txBody>
      </p:sp>
      <p:sp>
        <p:nvSpPr>
          <p:cNvPr id="14" name="TextBox 13">
            <a:extLst>
              <a:ext uri="{FF2B5EF4-FFF2-40B4-BE49-F238E27FC236}">
                <a16:creationId xmlns:a16="http://schemas.microsoft.com/office/drawing/2014/main" id="{7554541F-277F-2049-B167-6C8E813170F1}"/>
              </a:ext>
            </a:extLst>
          </p:cNvPr>
          <p:cNvSpPr txBox="1"/>
          <p:nvPr/>
        </p:nvSpPr>
        <p:spPr>
          <a:xfrm>
            <a:off x="5800130" y="5073436"/>
            <a:ext cx="1324304" cy="830997"/>
          </a:xfrm>
          <a:prstGeom prst="rect">
            <a:avLst/>
          </a:prstGeom>
          <a:noFill/>
        </p:spPr>
        <p:txBody>
          <a:bodyPr wrap="square" rtlCol="0">
            <a:spAutoFit/>
          </a:bodyPr>
          <a:lstStyle/>
          <a:p>
            <a:r>
              <a:rPr lang="en-GB" sz="1600" dirty="0">
                <a:latin typeface="Courier" pitchFamily="2" charset="0"/>
              </a:rPr>
              <a:t>29</a:t>
            </a:r>
            <a:r>
              <a:rPr lang="en-GB" sz="1600" baseline="30000" dirty="0">
                <a:latin typeface="Courier" pitchFamily="2" charset="0"/>
              </a:rPr>
              <a:t>th</a:t>
            </a:r>
            <a:r>
              <a:rPr lang="en-GB" sz="1600" dirty="0">
                <a:latin typeface="Courier" pitchFamily="2" charset="0"/>
              </a:rPr>
              <a:t> October 1948</a:t>
            </a:r>
          </a:p>
        </p:txBody>
      </p:sp>
      <p:sp>
        <p:nvSpPr>
          <p:cNvPr id="15" name="TextBox 14">
            <a:extLst>
              <a:ext uri="{FF2B5EF4-FFF2-40B4-BE49-F238E27FC236}">
                <a16:creationId xmlns:a16="http://schemas.microsoft.com/office/drawing/2014/main" id="{95156BE4-6A0A-0844-988D-3CC5E4F73920}"/>
              </a:ext>
            </a:extLst>
          </p:cNvPr>
          <p:cNvSpPr txBox="1"/>
          <p:nvPr/>
        </p:nvSpPr>
        <p:spPr>
          <a:xfrm>
            <a:off x="3903070" y="3211280"/>
            <a:ext cx="1912826" cy="738664"/>
          </a:xfrm>
          <a:prstGeom prst="rect">
            <a:avLst/>
          </a:prstGeom>
          <a:noFill/>
        </p:spPr>
        <p:txBody>
          <a:bodyPr wrap="square" rtlCol="0">
            <a:spAutoFit/>
          </a:bodyPr>
          <a:lstStyle/>
          <a:p>
            <a:r>
              <a:rPr lang="en-GB" sz="1400" dirty="0">
                <a:latin typeface="Courier" pitchFamily="2" charset="0"/>
              </a:rPr>
              <a:t>Schools had just opened for boys and girls</a:t>
            </a:r>
          </a:p>
        </p:txBody>
      </p:sp>
      <p:sp>
        <p:nvSpPr>
          <p:cNvPr id="16" name="TextBox 15">
            <a:extLst>
              <a:ext uri="{FF2B5EF4-FFF2-40B4-BE49-F238E27FC236}">
                <a16:creationId xmlns:a16="http://schemas.microsoft.com/office/drawing/2014/main" id="{2BC8EADB-A657-644A-80E7-6B1A03601882}"/>
              </a:ext>
            </a:extLst>
          </p:cNvPr>
          <p:cNvSpPr txBox="1"/>
          <p:nvPr/>
        </p:nvSpPr>
        <p:spPr>
          <a:xfrm>
            <a:off x="2210905" y="4150241"/>
            <a:ext cx="1912826" cy="830997"/>
          </a:xfrm>
          <a:prstGeom prst="rect">
            <a:avLst/>
          </a:prstGeom>
          <a:noFill/>
        </p:spPr>
        <p:txBody>
          <a:bodyPr wrap="square" rtlCol="0">
            <a:spAutoFit/>
          </a:bodyPr>
          <a:lstStyle/>
          <a:p>
            <a:r>
              <a:rPr lang="en-GB" sz="1600" dirty="0">
                <a:latin typeface="Courier" pitchFamily="2" charset="0"/>
              </a:rPr>
              <a:t>On the coast, not far from Haifa</a:t>
            </a:r>
          </a:p>
        </p:txBody>
      </p:sp>
      <p:sp>
        <p:nvSpPr>
          <p:cNvPr id="17" name="TextBox 16">
            <a:extLst>
              <a:ext uri="{FF2B5EF4-FFF2-40B4-BE49-F238E27FC236}">
                <a16:creationId xmlns:a16="http://schemas.microsoft.com/office/drawing/2014/main" id="{2D1F39F1-02A8-F64D-A0A4-C564664B8CB3}"/>
              </a:ext>
            </a:extLst>
          </p:cNvPr>
          <p:cNvSpPr txBox="1"/>
          <p:nvPr/>
        </p:nvSpPr>
        <p:spPr>
          <a:xfrm>
            <a:off x="3903070" y="4142394"/>
            <a:ext cx="1912826" cy="954107"/>
          </a:xfrm>
          <a:prstGeom prst="rect">
            <a:avLst/>
          </a:prstGeom>
          <a:noFill/>
        </p:spPr>
        <p:txBody>
          <a:bodyPr wrap="square" rtlCol="0">
            <a:spAutoFit/>
          </a:bodyPr>
          <a:lstStyle/>
          <a:p>
            <a:r>
              <a:rPr lang="en-GB" sz="1400" dirty="0">
                <a:latin typeface="Courier" pitchFamily="2" charset="0"/>
              </a:rPr>
              <a:t>Most people made their living from fishing or agriculture</a:t>
            </a:r>
          </a:p>
        </p:txBody>
      </p:sp>
      <p:sp>
        <p:nvSpPr>
          <p:cNvPr id="18" name="TextBox 17">
            <a:extLst>
              <a:ext uri="{FF2B5EF4-FFF2-40B4-BE49-F238E27FC236}">
                <a16:creationId xmlns:a16="http://schemas.microsoft.com/office/drawing/2014/main" id="{109A8C13-B3D0-364C-9E38-9BF64C9A4334}"/>
              </a:ext>
            </a:extLst>
          </p:cNvPr>
          <p:cNvSpPr txBox="1"/>
          <p:nvPr/>
        </p:nvSpPr>
        <p:spPr>
          <a:xfrm>
            <a:off x="2210905" y="5041976"/>
            <a:ext cx="1912826" cy="584775"/>
          </a:xfrm>
          <a:prstGeom prst="rect">
            <a:avLst/>
          </a:prstGeom>
          <a:noFill/>
        </p:spPr>
        <p:txBody>
          <a:bodyPr wrap="square" rtlCol="0">
            <a:spAutoFit/>
          </a:bodyPr>
          <a:lstStyle/>
          <a:p>
            <a:r>
              <a:rPr lang="en-GB" sz="1600" dirty="0">
                <a:latin typeface="Courier" pitchFamily="2" charset="0"/>
              </a:rPr>
              <a:t>In the Hebron Mountains</a:t>
            </a:r>
          </a:p>
        </p:txBody>
      </p:sp>
      <p:sp>
        <p:nvSpPr>
          <p:cNvPr id="7" name="Rectangle 6">
            <a:extLst>
              <a:ext uri="{FF2B5EF4-FFF2-40B4-BE49-F238E27FC236}">
                <a16:creationId xmlns:a16="http://schemas.microsoft.com/office/drawing/2014/main" id="{87F0F571-FB12-0940-8AC3-D77BB63A1BF3}"/>
              </a:ext>
            </a:extLst>
          </p:cNvPr>
          <p:cNvSpPr/>
          <p:nvPr/>
        </p:nvSpPr>
        <p:spPr>
          <a:xfrm>
            <a:off x="3850519" y="5071991"/>
            <a:ext cx="1912826" cy="872483"/>
          </a:xfrm>
          <a:prstGeom prst="rect">
            <a:avLst/>
          </a:prstGeom>
        </p:spPr>
        <p:txBody>
          <a:bodyPr wrap="square">
            <a:spAutoFit/>
          </a:bodyPr>
          <a:lstStyle/>
          <a:p>
            <a:pPr marL="57150">
              <a:lnSpc>
                <a:spcPct val="90000"/>
              </a:lnSpc>
              <a:spcAft>
                <a:spcPts val="600"/>
              </a:spcAft>
            </a:pPr>
            <a:r>
              <a:rPr lang="en-US" sz="1400" dirty="0">
                <a:latin typeface="Courier" pitchFamily="2" charset="0"/>
              </a:rPr>
              <a:t>The village had 10 butchers and 30-50 small shops</a:t>
            </a:r>
          </a:p>
        </p:txBody>
      </p:sp>
      <p:sp>
        <p:nvSpPr>
          <p:cNvPr id="22" name="Title 1">
            <a:extLst>
              <a:ext uri="{FF2B5EF4-FFF2-40B4-BE49-F238E27FC236}">
                <a16:creationId xmlns:a16="http://schemas.microsoft.com/office/drawing/2014/main" id="{C603CACB-9480-F749-B285-5A31AFC6AB44}"/>
              </a:ext>
            </a:extLst>
          </p:cNvPr>
          <p:cNvSpPr txBox="1">
            <a:spLocks/>
          </p:cNvSpPr>
          <p:nvPr/>
        </p:nvSpPr>
        <p:spPr>
          <a:xfrm>
            <a:off x="669036" y="30932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t>7d. Massacres of the Nakba</a:t>
            </a:r>
          </a:p>
        </p:txBody>
      </p:sp>
      <p:pic>
        <p:nvPicPr>
          <p:cNvPr id="23" name="Picture 22" descr="Graphical user interface, application, Word&#10;&#10;Description automatically generated">
            <a:extLst>
              <a:ext uri="{FF2B5EF4-FFF2-40B4-BE49-F238E27FC236}">
                <a16:creationId xmlns:a16="http://schemas.microsoft.com/office/drawing/2014/main" id="{DBAF442F-CE35-594B-80D2-ACFAA01F525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20783662">
            <a:off x="7171598" y="113223"/>
            <a:ext cx="1594189" cy="1928560"/>
          </a:xfrm>
          <a:prstGeom prst="rect">
            <a:avLst/>
          </a:prstGeom>
        </p:spPr>
      </p:pic>
      <p:pic>
        <p:nvPicPr>
          <p:cNvPr id="24" name="Picture 23" descr="Graphical user interface, application, Word&#10;&#10;Description automatically generated">
            <a:extLst>
              <a:ext uri="{FF2B5EF4-FFF2-40B4-BE49-F238E27FC236}">
                <a16:creationId xmlns:a16="http://schemas.microsoft.com/office/drawing/2014/main" id="{6C41C2E3-ABAE-AA45-A860-E324ED5436E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691073">
            <a:off x="10340268" y="100805"/>
            <a:ext cx="1688736" cy="2042938"/>
          </a:xfrm>
          <a:prstGeom prst="rect">
            <a:avLst/>
          </a:prstGeom>
        </p:spPr>
      </p:pic>
      <p:sp>
        <p:nvSpPr>
          <p:cNvPr id="25" name="Rectangle 24">
            <a:extLst>
              <a:ext uri="{FF2B5EF4-FFF2-40B4-BE49-F238E27FC236}">
                <a16:creationId xmlns:a16="http://schemas.microsoft.com/office/drawing/2014/main" id="{3A73156E-5260-5F4E-9B22-F6843F8443D1}"/>
              </a:ext>
            </a:extLst>
          </p:cNvPr>
          <p:cNvSpPr/>
          <p:nvPr/>
        </p:nvSpPr>
        <p:spPr>
          <a:xfrm rot="21358896">
            <a:off x="8115563" y="546501"/>
            <a:ext cx="2877160" cy="92333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GB" dirty="0"/>
              <a:t>Use the information on handout 7d to complete this table in your book</a:t>
            </a:r>
            <a:endParaRPr lang="en-GB" i="1" dirty="0"/>
          </a:p>
        </p:txBody>
      </p:sp>
    </p:spTree>
    <p:extLst>
      <p:ext uri="{BB962C8B-B14F-4D97-AF65-F5344CB8AC3E}">
        <p14:creationId xmlns:p14="http://schemas.microsoft.com/office/powerpoint/2010/main" val="4147095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2" grpId="0"/>
      <p:bldP spid="13" grpId="0"/>
      <p:bldP spid="14" grpId="0"/>
      <p:bldP spid="15" grpId="0"/>
      <p:bldP spid="16" grpId="0"/>
      <p:bldP spid="17" grpId="0"/>
      <p:bldP spid="18"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225F552-FF38-2147-8A6F-E18DD0FDD9A3}"/>
              </a:ext>
            </a:extLst>
          </p:cNvPr>
          <p:cNvSpPr txBox="1">
            <a:spLocks/>
          </p:cNvSpPr>
          <p:nvPr/>
        </p:nvSpPr>
        <p:spPr>
          <a:xfrm>
            <a:off x="186008" y="-269343"/>
            <a:ext cx="2779141" cy="374072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800" kern="1200" dirty="0">
                <a:solidFill>
                  <a:schemeClr val="accent2"/>
                </a:solidFill>
                <a:latin typeface="+mj-lt"/>
                <a:ea typeface="+mj-ea"/>
                <a:cs typeface="+mj-cs"/>
              </a:rPr>
              <a:t>On the Nakba and ethnic cleansing:</a:t>
            </a:r>
          </a:p>
        </p:txBody>
      </p:sp>
      <p:pic>
        <p:nvPicPr>
          <p:cNvPr id="7" name="Online Media 6" descr="Explained: The Nakba 70 years on">
            <a:hlinkClick r:id="" action="ppaction://media"/>
            <a:extLst>
              <a:ext uri="{FF2B5EF4-FFF2-40B4-BE49-F238E27FC236}">
                <a16:creationId xmlns:a16="http://schemas.microsoft.com/office/drawing/2014/main" id="{25F9864B-03A5-6747-9583-BBC6D0A3C534}"/>
              </a:ext>
            </a:extLst>
          </p:cNvPr>
          <p:cNvPicPr>
            <a:picLocks noGrp="1" noRot="1" noChangeAspect="1"/>
          </p:cNvPicPr>
          <p:nvPr>
            <p:ph idx="1"/>
            <a:videoFile r:link="rId1"/>
          </p:nvPr>
        </p:nvPicPr>
        <p:blipFill>
          <a:blip r:embed="rId3"/>
          <a:stretch>
            <a:fillRect/>
          </a:stretch>
        </p:blipFill>
        <p:spPr>
          <a:xfrm>
            <a:off x="3092540" y="1583174"/>
            <a:ext cx="8872812" cy="5013139"/>
          </a:xfrm>
          <a:prstGeom prst="rect">
            <a:avLst/>
          </a:prstGeom>
        </p:spPr>
      </p:pic>
      <p:sp>
        <p:nvSpPr>
          <p:cNvPr id="4" name="Title 1">
            <a:extLst>
              <a:ext uri="{FF2B5EF4-FFF2-40B4-BE49-F238E27FC236}">
                <a16:creationId xmlns:a16="http://schemas.microsoft.com/office/drawing/2014/main" id="{8AF41270-5FFC-0149-B2CC-073D02103744}"/>
              </a:ext>
            </a:extLst>
          </p:cNvPr>
          <p:cNvSpPr txBox="1">
            <a:spLocks/>
          </p:cNvSpPr>
          <p:nvPr/>
        </p:nvSpPr>
        <p:spPr>
          <a:xfrm>
            <a:off x="6659799" y="555003"/>
            <a:ext cx="5346193" cy="104601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Aft>
                <a:spcPts val="600"/>
              </a:spcAft>
            </a:pPr>
            <a:r>
              <a:rPr lang="en-US" sz="2400" i="1" kern="1200" dirty="0">
                <a:solidFill>
                  <a:schemeClr val="tx1"/>
                </a:solidFill>
                <a:latin typeface="+mj-lt"/>
                <a:ea typeface="+mj-ea"/>
                <a:cs typeface="+mj-cs"/>
              </a:rPr>
              <a:t>Watch the first 3 minutes of this video</a:t>
            </a:r>
          </a:p>
        </p:txBody>
      </p:sp>
      <p:sp>
        <p:nvSpPr>
          <p:cNvPr id="5" name="Title 1">
            <a:extLst>
              <a:ext uri="{FF2B5EF4-FFF2-40B4-BE49-F238E27FC236}">
                <a16:creationId xmlns:a16="http://schemas.microsoft.com/office/drawing/2014/main" id="{835ADF01-1CA8-4C48-A63B-C14359F27A80}"/>
              </a:ext>
            </a:extLst>
          </p:cNvPr>
          <p:cNvSpPr txBox="1">
            <a:spLocks/>
          </p:cNvSpPr>
          <p:nvPr/>
        </p:nvSpPr>
        <p:spPr>
          <a:xfrm>
            <a:off x="1197200" y="5529030"/>
            <a:ext cx="1853009" cy="1046018"/>
          </a:xfrm>
          <a:prstGeom prst="rect">
            <a:avLst/>
          </a:prstGeom>
        </p:spPr>
        <p:txBody>
          <a:bodyPr vert="horz" lIns="91440" tIns="45720" rIns="91440" bIns="45720" rtlCol="0" anchor="b">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Aft>
                <a:spcPts val="600"/>
              </a:spcAft>
            </a:pPr>
            <a:r>
              <a:rPr lang="en-US" sz="3600" b="1" dirty="0"/>
              <a:t>a</a:t>
            </a:r>
            <a:r>
              <a:rPr lang="en-US" sz="3600" b="1" kern="1200" dirty="0">
                <a:solidFill>
                  <a:schemeClr val="tx1"/>
                </a:solidFill>
                <a:latin typeface="+mj-lt"/>
                <a:ea typeface="+mj-ea"/>
                <a:cs typeface="+mj-cs"/>
              </a:rPr>
              <a:t>l-</a:t>
            </a:r>
            <a:r>
              <a:rPr lang="en-US" sz="3600" b="1" kern="1200" dirty="0" err="1">
                <a:solidFill>
                  <a:schemeClr val="tx1"/>
                </a:solidFill>
                <a:latin typeface="+mj-lt"/>
                <a:ea typeface="+mj-ea"/>
                <a:cs typeface="+mj-cs"/>
              </a:rPr>
              <a:t>Majdal</a:t>
            </a:r>
            <a:r>
              <a:rPr lang="en-US" sz="3600" kern="1200" dirty="0">
                <a:solidFill>
                  <a:schemeClr val="tx1"/>
                </a:solidFill>
                <a:latin typeface="+mj-lt"/>
                <a:ea typeface="+mj-ea"/>
                <a:cs typeface="+mj-cs"/>
              </a:rPr>
              <a:t> = a Palestinian port city that became the Israeli city of Ashkelon</a:t>
            </a:r>
          </a:p>
        </p:txBody>
      </p:sp>
    </p:spTree>
    <p:extLst>
      <p:ext uri="{BB962C8B-B14F-4D97-AF65-F5344CB8AC3E}">
        <p14:creationId xmlns:p14="http://schemas.microsoft.com/office/powerpoint/2010/main" val="268807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551003-C3B1-6B45-9FA2-0EE0E0AAAD25}"/>
              </a:ext>
            </a:extLst>
          </p:cNvPr>
          <p:cNvSpPr>
            <a:spLocks noGrp="1"/>
          </p:cNvSpPr>
          <p:nvPr>
            <p:ph type="title"/>
          </p:nvPr>
        </p:nvSpPr>
        <p:spPr>
          <a:xfrm>
            <a:off x="572493" y="153873"/>
            <a:ext cx="11018520" cy="1434415"/>
          </a:xfrm>
        </p:spPr>
        <p:txBody>
          <a:bodyPr anchor="b">
            <a:normAutofit/>
          </a:bodyPr>
          <a:lstStyle/>
          <a:p>
            <a:r>
              <a:rPr lang="en-GB" dirty="0"/>
              <a:t>The Palestinian refugee crisis</a:t>
            </a:r>
          </a:p>
        </p:txBody>
      </p:sp>
      <p:sp>
        <p:nvSpPr>
          <p:cNvPr id="7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07C1BC7C-E751-1F40-9119-D743D29860C6}"/>
              </a:ext>
            </a:extLst>
          </p:cNvPr>
          <p:cNvSpPr>
            <a:spLocks noGrp="1"/>
          </p:cNvSpPr>
          <p:nvPr>
            <p:ph idx="1"/>
          </p:nvPr>
        </p:nvSpPr>
        <p:spPr>
          <a:xfrm>
            <a:off x="581691" y="2004843"/>
            <a:ext cx="7437844" cy="4548145"/>
          </a:xfrm>
        </p:spPr>
        <p:txBody>
          <a:bodyPr anchor="t">
            <a:normAutofit lnSpcReduction="10000"/>
          </a:bodyPr>
          <a:lstStyle/>
          <a:p>
            <a:r>
              <a:rPr lang="en-GB" sz="2000" dirty="0"/>
              <a:t>After the Nakba, 750,000 Palestinians became </a:t>
            </a:r>
            <a:r>
              <a:rPr lang="en-GB" sz="2000" b="1" dirty="0">
                <a:solidFill>
                  <a:schemeClr val="accent2"/>
                </a:solidFill>
              </a:rPr>
              <a:t>refugees</a:t>
            </a:r>
          </a:p>
          <a:p>
            <a:r>
              <a:rPr lang="en-GB" sz="2000" dirty="0"/>
              <a:t>Many went to refugee camps in </a:t>
            </a:r>
            <a:r>
              <a:rPr lang="en-GB" sz="2000" b="1" dirty="0">
                <a:solidFill>
                  <a:schemeClr val="accent2"/>
                </a:solidFill>
              </a:rPr>
              <a:t>Jordan, Lebanon and Syria </a:t>
            </a:r>
            <a:r>
              <a:rPr lang="en-GB" sz="2000" dirty="0"/>
              <a:t>where </a:t>
            </a:r>
            <a:r>
              <a:rPr lang="en-GB" sz="2000" b="1" dirty="0">
                <a:solidFill>
                  <a:schemeClr val="accent2"/>
                </a:solidFill>
              </a:rPr>
              <a:t>55 massive tented camps </a:t>
            </a:r>
            <a:r>
              <a:rPr lang="en-GB" sz="2000" dirty="0"/>
              <a:t>were established </a:t>
            </a:r>
          </a:p>
          <a:p>
            <a:r>
              <a:rPr lang="en-GB" sz="2000" dirty="0"/>
              <a:t>In 1948, the UN adopted</a:t>
            </a:r>
            <a:r>
              <a:rPr lang="en-GB" sz="2000" b="1" dirty="0"/>
              <a:t> </a:t>
            </a:r>
            <a:r>
              <a:rPr lang="en-GB" sz="2000" b="1" dirty="0">
                <a:solidFill>
                  <a:schemeClr val="accent2"/>
                </a:solidFill>
              </a:rPr>
              <a:t>Resolution 194,</a:t>
            </a:r>
            <a:r>
              <a:rPr lang="en-GB" sz="2000" b="1" dirty="0"/>
              <a:t> </a:t>
            </a:r>
            <a:r>
              <a:rPr lang="en-GB" sz="2000" dirty="0"/>
              <a:t>which stated that Palestinian refugees should be able to return to their homes or be financially compensated</a:t>
            </a:r>
            <a:endParaRPr lang="en-US" sz="2000" dirty="0"/>
          </a:p>
          <a:p>
            <a:r>
              <a:rPr lang="en-GB" sz="2000" dirty="0"/>
              <a:t>In December 1949, </a:t>
            </a:r>
            <a:r>
              <a:rPr lang="en-GB" sz="2000" b="1" dirty="0">
                <a:solidFill>
                  <a:schemeClr val="accent2"/>
                </a:solidFill>
              </a:rPr>
              <a:t>UNRWA </a:t>
            </a:r>
            <a:r>
              <a:rPr lang="en-GB" sz="2000" dirty="0"/>
              <a:t>(the </a:t>
            </a:r>
            <a:r>
              <a:rPr lang="en-GB" sz="2000" u="sng" dirty="0"/>
              <a:t>U</a:t>
            </a:r>
            <a:r>
              <a:rPr lang="en-GB" sz="2000" dirty="0"/>
              <a:t>nited </a:t>
            </a:r>
            <a:r>
              <a:rPr lang="en-GB" sz="2000" u="sng" dirty="0"/>
              <a:t>N</a:t>
            </a:r>
            <a:r>
              <a:rPr lang="en-GB" sz="2000" dirty="0"/>
              <a:t>ations </a:t>
            </a:r>
            <a:r>
              <a:rPr lang="en-GB" sz="2000" u="sng" dirty="0"/>
              <a:t>R</a:t>
            </a:r>
            <a:r>
              <a:rPr lang="en-GB" sz="2000" dirty="0"/>
              <a:t>elief and </a:t>
            </a:r>
            <a:r>
              <a:rPr lang="en-GB" sz="2000" u="sng" dirty="0"/>
              <a:t>W</a:t>
            </a:r>
            <a:r>
              <a:rPr lang="en-GB" sz="2000" dirty="0"/>
              <a:t>orks </a:t>
            </a:r>
            <a:r>
              <a:rPr lang="en-GB" sz="2000" u="sng" dirty="0"/>
              <a:t>A</a:t>
            </a:r>
            <a:r>
              <a:rPr lang="en-GB" sz="2000" dirty="0"/>
              <a:t>gency for Palestinian Refugees) was set up to help with these camps</a:t>
            </a:r>
          </a:p>
          <a:p>
            <a:r>
              <a:rPr lang="en-GB" sz="2000" dirty="0"/>
              <a:t>To this day, Palestinians are still fighting for their </a:t>
            </a:r>
            <a:r>
              <a:rPr lang="en-GB" sz="2000" b="1" dirty="0">
                <a:solidFill>
                  <a:schemeClr val="accent2"/>
                </a:solidFill>
              </a:rPr>
              <a:t>Right of Return:</a:t>
            </a:r>
            <a:r>
              <a:rPr lang="en-GB" sz="2000" dirty="0"/>
              <a:t> they did not leave voluntarily, but because they were forced out or feared persecution (</a:t>
            </a:r>
            <a:r>
              <a:rPr lang="en-GB" sz="2000" dirty="0" err="1"/>
              <a:t>eg.</a:t>
            </a:r>
            <a:r>
              <a:rPr lang="en-GB" sz="2000" dirty="0"/>
              <a:t> massacres) - we will return to this in future lessons</a:t>
            </a:r>
          </a:p>
          <a:p>
            <a:r>
              <a:rPr lang="en-GB" sz="2000" dirty="0"/>
              <a:t>Today, there are an estimated 7 million Palestinian refugees</a:t>
            </a:r>
          </a:p>
        </p:txBody>
      </p:sp>
      <p:pic>
        <p:nvPicPr>
          <p:cNvPr id="3074" name="Picture 2" descr="Causes of the 1948 Palestinian exodus - Wikipedia">
            <a:extLst>
              <a:ext uri="{FF2B5EF4-FFF2-40B4-BE49-F238E27FC236}">
                <a16:creationId xmlns:a16="http://schemas.microsoft.com/office/drawing/2014/main" id="{AF6B5A28-5F22-4744-98BA-259F6FA16C4A}"/>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b="-2"/>
          <a:stretch/>
        </p:blipFill>
        <p:spPr bwMode="auto">
          <a:xfrm>
            <a:off x="8310400" y="2579128"/>
            <a:ext cx="3496220" cy="363412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8AC2092A-7B39-8049-B625-9B90CD38E7F8}"/>
              </a:ext>
            </a:extLst>
          </p:cNvPr>
          <p:cNvGrpSpPr/>
          <p:nvPr/>
        </p:nvGrpSpPr>
        <p:grpSpPr>
          <a:xfrm rot="21090720">
            <a:off x="7545684" y="350569"/>
            <a:ext cx="4569636" cy="992019"/>
            <a:chOff x="0" y="515694"/>
            <a:chExt cx="9963882" cy="552916"/>
          </a:xfrm>
        </p:grpSpPr>
        <p:sp>
          <p:nvSpPr>
            <p:cNvPr id="10" name="Rounded Rectangle 9">
              <a:extLst>
                <a:ext uri="{FF2B5EF4-FFF2-40B4-BE49-F238E27FC236}">
                  <a16:creationId xmlns:a16="http://schemas.microsoft.com/office/drawing/2014/main" id="{6D41F8A7-EE71-3341-92B5-DDB49A712A98}"/>
                </a:ext>
              </a:extLst>
            </p:cNvPr>
            <p:cNvSpPr/>
            <p:nvPr/>
          </p:nvSpPr>
          <p:spPr>
            <a:xfrm>
              <a:off x="0" y="611724"/>
              <a:ext cx="9963882" cy="351246"/>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1" name="Rounded Rectangle 4">
              <a:extLst>
                <a:ext uri="{FF2B5EF4-FFF2-40B4-BE49-F238E27FC236}">
                  <a16:creationId xmlns:a16="http://schemas.microsoft.com/office/drawing/2014/main" id="{748C0412-4156-AA4B-862A-A0F2FD3D9922}"/>
                </a:ext>
              </a:extLst>
            </p:cNvPr>
            <p:cNvSpPr txBox="1"/>
            <p:nvPr/>
          </p:nvSpPr>
          <p:spPr>
            <a:xfrm>
              <a:off x="72260" y="515694"/>
              <a:ext cx="9875037" cy="5529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1400" b="1" kern="1200" dirty="0"/>
                <a:t>Refugee: </a:t>
              </a:r>
              <a:r>
                <a:rPr lang="en-GB" sz="1400" kern="1200" dirty="0"/>
                <a:t>someone who cannot or will not return home due to well-founded fear of persecution</a:t>
              </a:r>
              <a:endParaRPr lang="en-US" sz="1400" kern="1200" dirty="0"/>
            </a:p>
          </p:txBody>
        </p:sp>
      </p:grpSp>
      <p:grpSp>
        <p:nvGrpSpPr>
          <p:cNvPr id="12" name="Group 11">
            <a:extLst>
              <a:ext uri="{FF2B5EF4-FFF2-40B4-BE49-F238E27FC236}">
                <a16:creationId xmlns:a16="http://schemas.microsoft.com/office/drawing/2014/main" id="{41E4DFEC-A182-7944-9D64-D84FB7258181}"/>
              </a:ext>
            </a:extLst>
          </p:cNvPr>
          <p:cNvGrpSpPr/>
          <p:nvPr/>
        </p:nvGrpSpPr>
        <p:grpSpPr>
          <a:xfrm rot="21150583">
            <a:off x="7457980" y="1347482"/>
            <a:ext cx="4714695" cy="604024"/>
            <a:chOff x="0" y="2771206"/>
            <a:chExt cx="9963882" cy="718656"/>
          </a:xfrm>
        </p:grpSpPr>
        <p:sp>
          <p:nvSpPr>
            <p:cNvPr id="13" name="Rounded Rectangle 12">
              <a:extLst>
                <a:ext uri="{FF2B5EF4-FFF2-40B4-BE49-F238E27FC236}">
                  <a16:creationId xmlns:a16="http://schemas.microsoft.com/office/drawing/2014/main" id="{9213C564-F48B-B24B-A2D9-07F26C1E4992}"/>
                </a:ext>
              </a:extLst>
            </p:cNvPr>
            <p:cNvSpPr/>
            <p:nvPr/>
          </p:nvSpPr>
          <p:spPr>
            <a:xfrm>
              <a:off x="0" y="2771206"/>
              <a:ext cx="9963882" cy="718656"/>
            </a:xfrm>
            <a:prstGeom prst="round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4" name="Rounded Rectangle 4">
              <a:extLst>
                <a:ext uri="{FF2B5EF4-FFF2-40B4-BE49-F238E27FC236}">
                  <a16:creationId xmlns:a16="http://schemas.microsoft.com/office/drawing/2014/main" id="{0A3BB47B-34C3-FE49-87AF-8AC98F7F8281}"/>
                </a:ext>
              </a:extLst>
            </p:cNvPr>
            <p:cNvSpPr txBox="1"/>
            <p:nvPr/>
          </p:nvSpPr>
          <p:spPr>
            <a:xfrm>
              <a:off x="35082" y="2806288"/>
              <a:ext cx="9893718" cy="6484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1400" b="1" kern="1200" dirty="0"/>
                <a:t>Right of Return: </a:t>
              </a:r>
              <a:r>
                <a:rPr lang="en-GB" sz="1400" kern="1200" dirty="0"/>
                <a:t>a principle in international law which guarantees everyone’s right to return to their country</a:t>
              </a:r>
              <a:endParaRPr lang="en-US" sz="1400" kern="1200" dirty="0"/>
            </a:p>
          </p:txBody>
        </p:sp>
      </p:grpSp>
      <p:sp>
        <p:nvSpPr>
          <p:cNvPr id="15" name="Content Placeholder 2">
            <a:extLst>
              <a:ext uri="{FF2B5EF4-FFF2-40B4-BE49-F238E27FC236}">
                <a16:creationId xmlns:a16="http://schemas.microsoft.com/office/drawing/2014/main" id="{12B036A6-E4B5-2241-A98E-7B575432ACEE}"/>
              </a:ext>
            </a:extLst>
          </p:cNvPr>
          <p:cNvSpPr txBox="1">
            <a:spLocks/>
          </p:cNvSpPr>
          <p:nvPr/>
        </p:nvSpPr>
        <p:spPr>
          <a:xfrm>
            <a:off x="8322757" y="6233845"/>
            <a:ext cx="3496220" cy="304588"/>
          </a:xfrm>
          <a:prstGeom prst="rect">
            <a:avLst/>
          </a:prstGeom>
        </p:spPr>
        <p:txBody>
          <a:bodyPr vert="horz" lIns="91440" tIns="45720" rIns="91440" bIns="45720" rtlCol="0" anchor="t">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dirty="0"/>
              <a:t>Palestinian man at a refugee camp in Syria</a:t>
            </a:r>
          </a:p>
        </p:txBody>
      </p:sp>
      <p:sp>
        <p:nvSpPr>
          <p:cNvPr id="3" name="TextBox 2">
            <a:extLst>
              <a:ext uri="{FF2B5EF4-FFF2-40B4-BE49-F238E27FC236}">
                <a16:creationId xmlns:a16="http://schemas.microsoft.com/office/drawing/2014/main" id="{AAD0CB35-D1FD-DB42-BF14-5130B918BEEB}"/>
              </a:ext>
            </a:extLst>
          </p:cNvPr>
          <p:cNvSpPr txBox="1"/>
          <p:nvPr/>
        </p:nvSpPr>
        <p:spPr>
          <a:xfrm>
            <a:off x="91979" y="6163822"/>
            <a:ext cx="8146784" cy="584775"/>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GB" sz="1600" dirty="0"/>
              <a:t>With a partner: put yourselves in the shoes of a Palestinian in 1948. Do you have a right to return to Palestine? Use </a:t>
            </a:r>
            <a:r>
              <a:rPr lang="en-GB" sz="1600" u="sng" dirty="0"/>
              <a:t>UN Resolution 194 </a:t>
            </a:r>
            <a:r>
              <a:rPr lang="en-GB" sz="1600" dirty="0"/>
              <a:t>and the </a:t>
            </a:r>
            <a:r>
              <a:rPr lang="en-GB" sz="1600" u="sng" dirty="0"/>
              <a:t>Right of Return </a:t>
            </a:r>
            <a:r>
              <a:rPr lang="en-GB" sz="1600" dirty="0"/>
              <a:t>to support your argument</a:t>
            </a:r>
          </a:p>
        </p:txBody>
      </p:sp>
    </p:spTree>
    <p:extLst>
      <p:ext uri="{BB962C8B-B14F-4D97-AF65-F5344CB8AC3E}">
        <p14:creationId xmlns:p14="http://schemas.microsoft.com/office/powerpoint/2010/main" val="4242193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6" name="Rectangle 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Foundation of the State of Israel | History Today">
            <a:extLst>
              <a:ext uri="{FF2B5EF4-FFF2-40B4-BE49-F238E27FC236}">
                <a16:creationId xmlns:a16="http://schemas.microsoft.com/office/drawing/2014/main" id="{82057B78-B6F6-DE49-B7C6-8CF4837C5DBF}"/>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3077" name="Rectangle 7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A80060A-1613-B04A-BD1D-B13585E147BF}"/>
              </a:ext>
            </a:extLst>
          </p:cNvPr>
          <p:cNvSpPr>
            <a:spLocks noGrp="1"/>
          </p:cNvSpPr>
          <p:nvPr>
            <p:ph type="title"/>
          </p:nvPr>
        </p:nvSpPr>
        <p:spPr>
          <a:xfrm>
            <a:off x="6094475" y="147820"/>
            <a:ext cx="4455533" cy="1311651"/>
          </a:xfrm>
        </p:spPr>
        <p:txBody>
          <a:bodyPr>
            <a:noAutofit/>
          </a:bodyPr>
          <a:lstStyle/>
          <a:p>
            <a:r>
              <a:rPr lang="en-GB" sz="3600" b="1" dirty="0"/>
              <a:t>The creation of the state of Israel</a:t>
            </a:r>
          </a:p>
        </p:txBody>
      </p:sp>
      <p:sp>
        <p:nvSpPr>
          <p:cNvPr id="3" name="Content Placeholder 2">
            <a:extLst>
              <a:ext uri="{FF2B5EF4-FFF2-40B4-BE49-F238E27FC236}">
                <a16:creationId xmlns:a16="http://schemas.microsoft.com/office/drawing/2014/main" id="{FF78DBCE-9B1D-BE44-8E15-F07CDFF6687F}"/>
              </a:ext>
            </a:extLst>
          </p:cNvPr>
          <p:cNvSpPr>
            <a:spLocks noGrp="1"/>
          </p:cNvSpPr>
          <p:nvPr>
            <p:ph idx="1"/>
          </p:nvPr>
        </p:nvSpPr>
        <p:spPr>
          <a:xfrm>
            <a:off x="6005384" y="1449953"/>
            <a:ext cx="6135219" cy="5408047"/>
          </a:xfrm>
          <a:solidFill>
            <a:srgbClr val="FFFFFF">
              <a:alpha val="74902"/>
            </a:srgbClr>
          </a:solidFill>
        </p:spPr>
        <p:txBody>
          <a:bodyPr>
            <a:noAutofit/>
          </a:bodyPr>
          <a:lstStyle/>
          <a:p>
            <a:r>
              <a:rPr lang="en-GB" sz="1800" dirty="0"/>
              <a:t>At 4pm on </a:t>
            </a:r>
            <a:r>
              <a:rPr lang="en-GB" sz="1800" b="1" dirty="0"/>
              <a:t>14</a:t>
            </a:r>
            <a:r>
              <a:rPr lang="en-GB" sz="1800" b="1" baseline="30000" dirty="0"/>
              <a:t>th</a:t>
            </a:r>
            <a:r>
              <a:rPr lang="en-GB" sz="1800" b="1" dirty="0"/>
              <a:t> May 1948</a:t>
            </a:r>
            <a:r>
              <a:rPr lang="en-GB" sz="1800" dirty="0"/>
              <a:t>, David Ben-Gurion announced the establishment of the state of Israel. For many Jews, this was the “</a:t>
            </a:r>
            <a:r>
              <a:rPr lang="en-GB" sz="1800" b="1" dirty="0"/>
              <a:t>Year of Liberation</a:t>
            </a:r>
            <a:r>
              <a:rPr lang="en-GB" sz="1800" dirty="0"/>
              <a:t>”. Jews had suffered persecution for centuries, as we have seen in previous lessons</a:t>
            </a:r>
          </a:p>
          <a:p>
            <a:r>
              <a:rPr lang="en-GB" sz="1800" dirty="0"/>
              <a:t>The USA and the USSR (Russia) immediately recognised the new state of Israel, but many of the </a:t>
            </a:r>
            <a:r>
              <a:rPr lang="en-GB" sz="1800" b="1" dirty="0"/>
              <a:t>surrounding Arab states </a:t>
            </a:r>
            <a:r>
              <a:rPr lang="en-GB" sz="1800" dirty="0"/>
              <a:t>denounced it, as they sympathised with the situation of the Palestinians</a:t>
            </a:r>
          </a:p>
          <a:p>
            <a:r>
              <a:rPr lang="en-GB" sz="1800" dirty="0"/>
              <a:t>On 15</a:t>
            </a:r>
            <a:r>
              <a:rPr lang="en-GB" sz="1800" baseline="30000" dirty="0"/>
              <a:t>th</a:t>
            </a:r>
            <a:r>
              <a:rPr lang="en-GB" sz="1800" dirty="0"/>
              <a:t> May 1948, the </a:t>
            </a:r>
            <a:r>
              <a:rPr lang="en-GB" sz="1800" b="1" dirty="0"/>
              <a:t>Arab-Israeli war began. </a:t>
            </a:r>
            <a:r>
              <a:rPr lang="en-GB" sz="1800" dirty="0"/>
              <a:t>This involved much fighting for territory between the new state of Israel and the Arab countries of Egypt, Jordan, Syria, Iraq and Lebanon</a:t>
            </a:r>
          </a:p>
          <a:p>
            <a:r>
              <a:rPr lang="en-GB" sz="1800" dirty="0"/>
              <a:t>Over 6000 Jews were killed and many more Arabs (including Palestinians)</a:t>
            </a:r>
          </a:p>
          <a:p>
            <a:r>
              <a:rPr lang="en-GB" sz="1800" dirty="0"/>
              <a:t>By the end of the fighting, Israel had </a:t>
            </a:r>
            <a:r>
              <a:rPr lang="en-GB" sz="1800" b="1" dirty="0"/>
              <a:t>78% of the land of Mandate Palestine</a:t>
            </a:r>
          </a:p>
          <a:p>
            <a:r>
              <a:rPr lang="en-GB" sz="1800" dirty="0"/>
              <a:t>In 1950 Israel established the </a:t>
            </a:r>
            <a:r>
              <a:rPr lang="en-GB" sz="1800" b="1" dirty="0"/>
              <a:t>‘Law of Return’</a:t>
            </a:r>
            <a:r>
              <a:rPr lang="en-GB" sz="1800" dirty="0"/>
              <a:t>: this stated that any Jew in the world had the right to travel to Israel and become an Israeli citizen</a:t>
            </a:r>
          </a:p>
          <a:p>
            <a:endParaRPr lang="en-GB" sz="1800" dirty="0"/>
          </a:p>
        </p:txBody>
      </p:sp>
      <p:pic>
        <p:nvPicPr>
          <p:cNvPr id="5122" name="Picture 2" descr="flag of Israel | History, Meaning, &amp;amp; Illustration | Britannica">
            <a:extLst>
              <a:ext uri="{FF2B5EF4-FFF2-40B4-BE49-F238E27FC236}">
                <a16:creationId xmlns:a16="http://schemas.microsoft.com/office/drawing/2014/main" id="{119D6895-B119-F347-ADCD-B3F0AB6F0C8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202948">
            <a:off x="10028171" y="123328"/>
            <a:ext cx="1753903" cy="1275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40620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761DDFE-071F-4200-B0AA-394476C2D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80D824-2D28-5F4E-B09E-0F8590C5B717}"/>
              </a:ext>
            </a:extLst>
          </p:cNvPr>
          <p:cNvSpPr>
            <a:spLocks noGrp="1"/>
          </p:cNvSpPr>
          <p:nvPr>
            <p:ph type="title"/>
          </p:nvPr>
        </p:nvSpPr>
        <p:spPr>
          <a:xfrm>
            <a:off x="440355" y="758706"/>
            <a:ext cx="2895600" cy="2442519"/>
          </a:xfrm>
        </p:spPr>
        <p:txBody>
          <a:bodyPr vert="horz" lIns="91440" tIns="45720" rIns="91440" bIns="45720" rtlCol="0" anchor="ctr">
            <a:noAutofit/>
          </a:bodyPr>
          <a:lstStyle/>
          <a:p>
            <a:pPr algn="ctr"/>
            <a:r>
              <a:rPr lang="en-US" b="1" dirty="0"/>
              <a:t>1948: </a:t>
            </a:r>
            <a:br>
              <a:rPr lang="en-US" b="1" dirty="0"/>
            </a:br>
            <a:r>
              <a:rPr lang="en-US" b="1" dirty="0"/>
              <a:t>catastrophe or liberation?</a:t>
            </a:r>
          </a:p>
        </p:txBody>
      </p:sp>
      <p:sp>
        <p:nvSpPr>
          <p:cNvPr id="4" name="TextBox 3">
            <a:extLst>
              <a:ext uri="{FF2B5EF4-FFF2-40B4-BE49-F238E27FC236}">
                <a16:creationId xmlns:a16="http://schemas.microsoft.com/office/drawing/2014/main" id="{6D8226DB-0656-EB4E-B7BD-F3D9F824F5D1}"/>
              </a:ext>
            </a:extLst>
          </p:cNvPr>
          <p:cNvSpPr txBox="1"/>
          <p:nvPr/>
        </p:nvSpPr>
        <p:spPr>
          <a:xfrm>
            <a:off x="9892141" y="1130398"/>
            <a:ext cx="2166123" cy="1247527"/>
          </a:xfrm>
          <a:prstGeom prst="rect">
            <a:avLst/>
          </a:prstGeom>
        </p:spPr>
        <p:txBody>
          <a:bodyPr vert="horz" lIns="90000" tIns="45720" rIns="91440" bIns="45720" rtlCol="0" anchor="ctr">
            <a:noAutofit/>
          </a:bodyPr>
          <a:lstStyle/>
          <a:p>
            <a:pPr algn="ctr">
              <a:lnSpc>
                <a:spcPct val="90000"/>
              </a:lnSpc>
              <a:spcAft>
                <a:spcPts val="600"/>
              </a:spcAft>
            </a:pPr>
            <a:r>
              <a:rPr lang="en-US" i="1" dirty="0"/>
              <a:t>Extension question: what is the difference between the ‘Right of Return’ and the ‘Law of Return’?</a:t>
            </a:r>
          </a:p>
        </p:txBody>
      </p:sp>
      <p:pic>
        <p:nvPicPr>
          <p:cNvPr id="15" name="Picture 14" descr="Graphical user interface, text, application&#10;&#10;Description automatically generated">
            <a:extLst>
              <a:ext uri="{FF2B5EF4-FFF2-40B4-BE49-F238E27FC236}">
                <a16:creationId xmlns:a16="http://schemas.microsoft.com/office/drawing/2014/main" id="{DBB64920-9790-8A40-A187-D526D34053C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880653" y="91989"/>
            <a:ext cx="5925118" cy="3260178"/>
          </a:xfrm>
          <a:prstGeom prst="rect">
            <a:avLst/>
          </a:prstGeom>
          <a:ln w="38100">
            <a:solidFill>
              <a:schemeClr val="tx1"/>
            </a:solidFill>
          </a:ln>
        </p:spPr>
      </p:pic>
      <p:sp>
        <p:nvSpPr>
          <p:cNvPr id="18" name="TextBox 17">
            <a:extLst>
              <a:ext uri="{FF2B5EF4-FFF2-40B4-BE49-F238E27FC236}">
                <a16:creationId xmlns:a16="http://schemas.microsoft.com/office/drawing/2014/main" id="{DB3F2247-3B4D-9544-9F3D-A45860F1D267}"/>
              </a:ext>
            </a:extLst>
          </p:cNvPr>
          <p:cNvSpPr txBox="1"/>
          <p:nvPr/>
        </p:nvSpPr>
        <p:spPr>
          <a:xfrm>
            <a:off x="295522" y="3959931"/>
            <a:ext cx="5685299" cy="2677656"/>
          </a:xfrm>
          <a:prstGeom prst="rect">
            <a:avLst/>
          </a:prstGeom>
          <a:noFill/>
        </p:spPr>
        <p:txBody>
          <a:bodyPr wrap="square" rtlCol="0">
            <a:spAutoFit/>
          </a:bodyPr>
          <a:lstStyle/>
          <a:p>
            <a:pPr algn="ctr"/>
            <a:r>
              <a:rPr lang="en-GB" sz="2800" dirty="0"/>
              <a:t>In small groups, reflect on these questions: </a:t>
            </a:r>
          </a:p>
          <a:p>
            <a:pPr algn="ctr"/>
            <a:r>
              <a:rPr lang="en-GB" sz="2800" dirty="0"/>
              <a:t>Was 1948 a year of </a:t>
            </a:r>
            <a:r>
              <a:rPr lang="en-GB" sz="2800" dirty="0">
                <a:solidFill>
                  <a:schemeClr val="accent2"/>
                </a:solidFill>
              </a:rPr>
              <a:t>catastrophe</a:t>
            </a:r>
            <a:r>
              <a:rPr lang="en-GB" sz="2800" dirty="0"/>
              <a:t> or </a:t>
            </a:r>
            <a:r>
              <a:rPr lang="en-GB" sz="2800" dirty="0">
                <a:solidFill>
                  <a:srgbClr val="0636B8"/>
                </a:solidFill>
              </a:rPr>
              <a:t>liberation</a:t>
            </a:r>
            <a:r>
              <a:rPr lang="en-GB" sz="2800" dirty="0"/>
              <a:t>?</a:t>
            </a:r>
          </a:p>
          <a:p>
            <a:pPr algn="ctr"/>
            <a:r>
              <a:rPr lang="en-GB" sz="2800" i="1" dirty="0"/>
              <a:t>Why?</a:t>
            </a:r>
          </a:p>
          <a:p>
            <a:pPr algn="ctr"/>
            <a:endParaRPr lang="en-GB" sz="2800" dirty="0"/>
          </a:p>
        </p:txBody>
      </p:sp>
      <p:pic>
        <p:nvPicPr>
          <p:cNvPr id="5" name="Picture 4" descr="Text&#10;&#10;Description automatically generated">
            <a:extLst>
              <a:ext uri="{FF2B5EF4-FFF2-40B4-BE49-F238E27FC236}">
                <a16:creationId xmlns:a16="http://schemas.microsoft.com/office/drawing/2014/main" id="{994BEE6E-7D27-C344-B65F-C651C5506A06}"/>
              </a:ext>
            </a:extLst>
          </p:cNvPr>
          <p:cNvPicPr>
            <a:picLocks noChangeAspect="1"/>
          </p:cNvPicPr>
          <p:nvPr/>
        </p:nvPicPr>
        <p:blipFill rotWithShape="1">
          <a:blip r:embed="rId3"/>
          <a:srcRect l="483" t="5603" r="603" b="5121"/>
          <a:stretch/>
        </p:blipFill>
        <p:spPr>
          <a:xfrm>
            <a:off x="6240384" y="3463608"/>
            <a:ext cx="5809646" cy="3277236"/>
          </a:xfrm>
          <a:prstGeom prst="rect">
            <a:avLst/>
          </a:prstGeom>
          <a:ln w="38100">
            <a:solidFill>
              <a:schemeClr val="tx1"/>
            </a:solidFill>
          </a:ln>
        </p:spPr>
      </p:pic>
    </p:spTree>
    <p:extLst>
      <p:ext uri="{BB962C8B-B14F-4D97-AF65-F5344CB8AC3E}">
        <p14:creationId xmlns:p14="http://schemas.microsoft.com/office/powerpoint/2010/main" val="42548184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D731904-7733-45B0-902C-289497204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Rectangle 28">
            <a:extLst>
              <a:ext uri="{FF2B5EF4-FFF2-40B4-BE49-F238E27FC236}">
                <a16:creationId xmlns:a16="http://schemas.microsoft.com/office/drawing/2014/main" id="{504E6397-35D7-4AEC-9DA9-B7F6B12B8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AFCF377-9F86-A441-B16D-D5657199CEA2}"/>
              </a:ext>
            </a:extLst>
          </p:cNvPr>
          <p:cNvSpPr>
            <a:spLocks noGrp="1"/>
          </p:cNvSpPr>
          <p:nvPr>
            <p:ph type="title"/>
          </p:nvPr>
        </p:nvSpPr>
        <p:spPr>
          <a:xfrm>
            <a:off x="1051560" y="4440602"/>
            <a:ext cx="3538728" cy="1645920"/>
          </a:xfrm>
        </p:spPr>
        <p:txBody>
          <a:bodyPr>
            <a:normAutofit/>
          </a:bodyPr>
          <a:lstStyle/>
          <a:p>
            <a:r>
              <a:rPr lang="en-GB" b="1" dirty="0"/>
              <a:t>Plenary</a:t>
            </a:r>
          </a:p>
        </p:txBody>
      </p:sp>
      <p:pic>
        <p:nvPicPr>
          <p:cNvPr id="10" name="Picture 2" descr="Causes of the 1948 Palestinian exodus - Wikipedia">
            <a:extLst>
              <a:ext uri="{FF2B5EF4-FFF2-40B4-BE49-F238E27FC236}">
                <a16:creationId xmlns:a16="http://schemas.microsoft.com/office/drawing/2014/main" id="{71AB0511-87CA-3A47-A9F3-DE0B9EA93B5B}"/>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6" y="10"/>
            <a:ext cx="4884383" cy="39959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he Deir Yassin massacre took place on April 9, 1948, when around 120 fighters from the Zionist paramilitary groups Irgun and Lehi attacked Deir Yassin, a Palestinian Arab village of roughly 600 people near Jerusalem">
            <a:extLst>
              <a:ext uri="{FF2B5EF4-FFF2-40B4-BE49-F238E27FC236}">
                <a16:creationId xmlns:a16="http://schemas.microsoft.com/office/drawing/2014/main" id="{4F13F988-BBEA-724E-A296-21E8F06DEE83}"/>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074877" y="10"/>
            <a:ext cx="7117118" cy="3995918"/>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62C5A04F-2AEB-4631-8314-A8B812E1E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3" name="Rectangle 32">
            <a:extLst>
              <a:ext uri="{FF2B5EF4-FFF2-40B4-BE49-F238E27FC236}">
                <a16:creationId xmlns:a16="http://schemas.microsoft.com/office/drawing/2014/main" id="{4B2B1C70-BF3F-41BD-871B-63D8F911F7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29B96C9-72FD-384D-A09A-A8CA1B2B6F8D}"/>
              </a:ext>
            </a:extLst>
          </p:cNvPr>
          <p:cNvSpPr>
            <a:spLocks noGrp="1"/>
          </p:cNvSpPr>
          <p:nvPr>
            <p:ph idx="1"/>
          </p:nvPr>
        </p:nvSpPr>
        <p:spPr>
          <a:xfrm>
            <a:off x="5349240" y="4440602"/>
            <a:ext cx="6352352" cy="1645920"/>
          </a:xfrm>
        </p:spPr>
        <p:txBody>
          <a:bodyPr anchor="ctr">
            <a:normAutofit/>
          </a:bodyPr>
          <a:lstStyle/>
          <a:p>
            <a:r>
              <a:rPr lang="en-GB" dirty="0"/>
              <a:t>What was the Nakba? What happened?</a:t>
            </a:r>
          </a:p>
          <a:p>
            <a:r>
              <a:rPr lang="en-GB" dirty="0"/>
              <a:t>What were the consequence of the Nakba for the Palestinians? </a:t>
            </a:r>
          </a:p>
        </p:txBody>
      </p:sp>
    </p:spTree>
    <p:extLst>
      <p:ext uri="{BB962C8B-B14F-4D97-AF65-F5344CB8AC3E}">
        <p14:creationId xmlns:p14="http://schemas.microsoft.com/office/powerpoint/2010/main" val="5924463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Glasses on top of a book">
            <a:extLst>
              <a:ext uri="{FF2B5EF4-FFF2-40B4-BE49-F238E27FC236}">
                <a16:creationId xmlns:a16="http://schemas.microsoft.com/office/drawing/2014/main" id="{A89AD852-AC40-4CAE-B59D-DFC70F27E20E}"/>
              </a:ext>
            </a:extLst>
          </p:cNvPr>
          <p:cNvPicPr>
            <a:picLocks noChangeAspect="1"/>
          </p:cNvPicPr>
          <p:nvPr/>
        </p:nvPicPr>
        <p:blipFill rotWithShape="1">
          <a:blip r:embed="rId2" cstate="print">
            <a:alphaModFix amt="40000"/>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1C3A6CFF-EE5B-464E-A623-F09E2019484C}"/>
              </a:ext>
            </a:extLst>
          </p:cNvPr>
          <p:cNvSpPr>
            <a:spLocks noGrp="1"/>
          </p:cNvSpPr>
          <p:nvPr>
            <p:ph type="title"/>
          </p:nvPr>
        </p:nvSpPr>
        <p:spPr>
          <a:xfrm>
            <a:off x="965200" y="1446463"/>
            <a:ext cx="10261600" cy="3564869"/>
          </a:xfrm>
        </p:spPr>
        <p:txBody>
          <a:bodyPr vert="horz" lIns="91440" tIns="45720" rIns="91440" bIns="45720" rtlCol="0" anchor="b">
            <a:normAutofit/>
          </a:bodyPr>
          <a:lstStyle/>
          <a:p>
            <a:pPr algn="ctr"/>
            <a:r>
              <a:rPr lang="en-US" sz="11500" dirty="0">
                <a:ln w="22225">
                  <a:solidFill>
                    <a:schemeClr val="tx1"/>
                  </a:solidFill>
                  <a:miter lim="800000"/>
                </a:ln>
                <a:noFill/>
              </a:rPr>
              <a:t>Chapter One Recap</a:t>
            </a:r>
          </a:p>
        </p:txBody>
      </p:sp>
    </p:spTree>
    <p:extLst>
      <p:ext uri="{BB962C8B-B14F-4D97-AF65-F5344CB8AC3E}">
        <p14:creationId xmlns:p14="http://schemas.microsoft.com/office/powerpoint/2010/main" val="3593211504"/>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Picture 39" descr="Tower&amp;quot; Jaffa Oranges | The Palestine Poster Project Archives">
            <a:extLst>
              <a:ext uri="{FF2B5EF4-FFF2-40B4-BE49-F238E27FC236}">
                <a16:creationId xmlns:a16="http://schemas.microsoft.com/office/drawing/2014/main" id="{12518D11-6C0D-0C42-AC04-DCF41A167F7E}"/>
              </a:ext>
            </a:extLst>
          </p:cNvPr>
          <p:cNvPicPr/>
          <p:nvPr/>
        </p:nvPicPr>
        <p:blipFill>
          <a:blip r:embed="rId2" cstate="print">
            <a:extLst>
              <a:ext uri="{28A0092B-C50C-407E-A947-70E740481C1C}">
                <a14:useLocalDpi xmlns:a14="http://schemas.microsoft.com/office/drawing/2010/main"/>
              </a:ext>
            </a:extLst>
          </a:blip>
          <a:srcRect/>
          <a:stretch>
            <a:fillRect/>
          </a:stretch>
        </p:blipFill>
        <p:spPr bwMode="auto">
          <a:xfrm rot="413675">
            <a:off x="7153393" y="1410878"/>
            <a:ext cx="2674733" cy="2068256"/>
          </a:xfrm>
          <a:prstGeom prst="rect">
            <a:avLst/>
          </a:prstGeom>
          <a:noFill/>
        </p:spPr>
      </p:pic>
      <p:pic>
        <p:nvPicPr>
          <p:cNvPr id="41" name="Picture 40" descr="Map&#10;&#10;Description automatically generated">
            <a:extLst>
              <a:ext uri="{FF2B5EF4-FFF2-40B4-BE49-F238E27FC236}">
                <a16:creationId xmlns:a16="http://schemas.microsoft.com/office/drawing/2014/main" id="{3AD34956-3F9E-884B-971E-1D501891ADF8}"/>
              </a:ext>
            </a:extLst>
          </p:cNvPr>
          <p:cNvPicPr>
            <a:picLocks noChangeAspect="1"/>
          </p:cNvPicPr>
          <p:nvPr/>
        </p:nvPicPr>
        <p:blipFill>
          <a:blip r:embed="rId3"/>
          <a:stretch>
            <a:fillRect/>
          </a:stretch>
        </p:blipFill>
        <p:spPr>
          <a:xfrm rot="398629">
            <a:off x="12776" y="-47350"/>
            <a:ext cx="3267966" cy="4466219"/>
          </a:xfrm>
          <a:prstGeom prst="rect">
            <a:avLst/>
          </a:prstGeom>
        </p:spPr>
      </p:pic>
      <p:pic>
        <p:nvPicPr>
          <p:cNvPr id="42" name="Picture 2" descr="First Zionist Congress High Resolution Stock Photography and Images - Alamy">
            <a:extLst>
              <a:ext uri="{FF2B5EF4-FFF2-40B4-BE49-F238E27FC236}">
                <a16:creationId xmlns:a16="http://schemas.microsoft.com/office/drawing/2014/main" id="{D95D9F6E-AF18-3147-97BB-01AC89F5E4F0}"/>
              </a:ext>
            </a:extLst>
          </p:cNvPr>
          <p:cNvPicPr>
            <a:picLocks noChangeAspect="1" noChangeArrowheads="1"/>
          </p:cNvPicPr>
          <p:nvPr/>
        </p:nvPicPr>
        <p:blipFill rotWithShape="1">
          <a:blip r:embed="rId4" r:link="rId5" cstate="print">
            <a:extLst>
              <a:ext uri="{28A0092B-C50C-407E-A947-70E740481C1C}">
                <a14:useLocalDpi xmlns:a14="http://schemas.microsoft.com/office/drawing/2010/main"/>
              </a:ext>
            </a:extLst>
          </a:blip>
          <a:srcRect/>
          <a:stretch>
            <a:fillRect/>
          </a:stretch>
        </p:blipFill>
        <p:spPr bwMode="auto">
          <a:xfrm rot="21016091">
            <a:off x="5056780" y="1973330"/>
            <a:ext cx="2360693" cy="245380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Theodor Herzl | Austrian Zionist leader | Britannica">
            <a:extLst>
              <a:ext uri="{FF2B5EF4-FFF2-40B4-BE49-F238E27FC236}">
                <a16:creationId xmlns:a16="http://schemas.microsoft.com/office/drawing/2014/main" id="{11A483BC-B44A-4E44-A7B0-8955746B1930}"/>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rot="20913187">
            <a:off x="4599242" y="4549164"/>
            <a:ext cx="2326343" cy="220879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descr="A group of people in costumes&#10;&#10;Description automatically generated with medium confidence">
            <a:extLst>
              <a:ext uri="{FF2B5EF4-FFF2-40B4-BE49-F238E27FC236}">
                <a16:creationId xmlns:a16="http://schemas.microsoft.com/office/drawing/2014/main" id="{DA2CCEF4-E340-B245-B5B3-4DA01FC2B780}"/>
              </a:ext>
            </a:extLst>
          </p:cNvPr>
          <p:cNvPicPr/>
          <p:nvPr/>
        </p:nvPicPr>
        <p:blipFill>
          <a:blip r:embed="rId7" cstate="print">
            <a:extLst>
              <a:ext uri="{28A0092B-C50C-407E-A947-70E740481C1C}">
                <a14:useLocalDpi xmlns:a14="http://schemas.microsoft.com/office/drawing/2010/main"/>
              </a:ext>
            </a:extLst>
          </a:blip>
          <a:stretch>
            <a:fillRect/>
          </a:stretch>
        </p:blipFill>
        <p:spPr>
          <a:xfrm>
            <a:off x="6910729" y="82394"/>
            <a:ext cx="1294793" cy="1285946"/>
          </a:xfrm>
          <a:prstGeom prst="rect">
            <a:avLst/>
          </a:prstGeom>
        </p:spPr>
      </p:pic>
      <p:pic>
        <p:nvPicPr>
          <p:cNvPr id="45" name="Picture 44" descr="Graphical user interface, application, Word&#10;&#10;Description automatically generated">
            <a:extLst>
              <a:ext uri="{FF2B5EF4-FFF2-40B4-BE49-F238E27FC236}">
                <a16:creationId xmlns:a16="http://schemas.microsoft.com/office/drawing/2014/main" id="{07E1A85C-19AE-EE40-87D7-34F84FBEA088}"/>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rot="859167">
            <a:off x="9647312" y="2813013"/>
            <a:ext cx="2798060" cy="2166916"/>
          </a:xfrm>
          <a:prstGeom prst="rect">
            <a:avLst/>
          </a:prstGeom>
        </p:spPr>
      </p:pic>
      <p:pic>
        <p:nvPicPr>
          <p:cNvPr id="46" name="Picture 45" descr="Graphical user interface, application, Word&#10;&#10;Description automatically generated">
            <a:extLst>
              <a:ext uri="{FF2B5EF4-FFF2-40B4-BE49-F238E27FC236}">
                <a16:creationId xmlns:a16="http://schemas.microsoft.com/office/drawing/2014/main" id="{4E54DBD0-7A61-FD45-BB71-0255F5D7C02F}"/>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rot="20514416">
            <a:off x="9712058" y="4920559"/>
            <a:ext cx="2507433" cy="1814422"/>
          </a:xfrm>
          <a:prstGeom prst="rect">
            <a:avLst/>
          </a:prstGeom>
        </p:spPr>
      </p:pic>
      <p:pic>
        <p:nvPicPr>
          <p:cNvPr id="47" name="Picture 46" descr="Graphical user interface, application, Word&#10;&#10;Description automatically generated">
            <a:extLst>
              <a:ext uri="{FF2B5EF4-FFF2-40B4-BE49-F238E27FC236}">
                <a16:creationId xmlns:a16="http://schemas.microsoft.com/office/drawing/2014/main" id="{7AC37810-0E6A-D744-B825-6FFAD1B0F539}"/>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rot="21128501">
            <a:off x="9746458" y="1493341"/>
            <a:ext cx="2621739" cy="1219354"/>
          </a:xfrm>
          <a:prstGeom prst="rect">
            <a:avLst/>
          </a:prstGeom>
        </p:spPr>
      </p:pic>
      <p:pic>
        <p:nvPicPr>
          <p:cNvPr id="48" name="Picture 47" descr="A picture containing text, newspaper, document&#10;&#10;Description automatically generated">
            <a:extLst>
              <a:ext uri="{FF2B5EF4-FFF2-40B4-BE49-F238E27FC236}">
                <a16:creationId xmlns:a16="http://schemas.microsoft.com/office/drawing/2014/main" id="{76F277E6-7F23-0641-A510-21B46DFDAEA8}"/>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rot="20975467">
            <a:off x="3517635" y="199952"/>
            <a:ext cx="1629335" cy="2626329"/>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a:ln w="57150">
            <a:noFill/>
          </a:ln>
        </p:spPr>
      </p:pic>
      <p:pic>
        <p:nvPicPr>
          <p:cNvPr id="49" name="Picture 48" descr="League of Nations - Wikipedia">
            <a:extLst>
              <a:ext uri="{FF2B5EF4-FFF2-40B4-BE49-F238E27FC236}">
                <a16:creationId xmlns:a16="http://schemas.microsoft.com/office/drawing/2014/main" id="{77E439F3-A4AC-B540-B878-8573E61B51FC}"/>
              </a:ext>
            </a:extLst>
          </p:cNvPr>
          <p:cNvPicPr/>
          <p:nvPr/>
        </p:nvPicPr>
        <p:blipFill rotWithShape="1">
          <a:blip r:embed="rId12" cstate="print">
            <a:extLst>
              <a:ext uri="{28A0092B-C50C-407E-A947-70E740481C1C}">
                <a14:useLocalDpi xmlns:a14="http://schemas.microsoft.com/office/drawing/2010/main"/>
              </a:ext>
            </a:extLst>
          </a:blip>
          <a:srcRect/>
          <a:stretch/>
        </p:blipFill>
        <p:spPr bwMode="auto">
          <a:xfrm rot="20880248">
            <a:off x="8583166" y="-80675"/>
            <a:ext cx="1599501" cy="1774564"/>
          </a:xfrm>
          <a:prstGeom prst="rect">
            <a:avLst/>
          </a:prstGeom>
          <a:noFill/>
          <a:ln>
            <a:noFill/>
          </a:ln>
        </p:spPr>
      </p:pic>
      <p:sp>
        <p:nvSpPr>
          <p:cNvPr id="7" name="Rectangle 2">
            <a:extLst>
              <a:ext uri="{FF2B5EF4-FFF2-40B4-BE49-F238E27FC236}">
                <a16:creationId xmlns:a16="http://schemas.microsoft.com/office/drawing/2014/main" id="{B66ACDBF-30BB-4941-806F-F1BC266ECC0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49" name="Picture 1" descr="General Sir Edmund Allenby entering Jerusalem, 11 December 1917">
            <a:extLst>
              <a:ext uri="{FF2B5EF4-FFF2-40B4-BE49-F238E27FC236}">
                <a16:creationId xmlns:a16="http://schemas.microsoft.com/office/drawing/2014/main" id="{2E75C04C-E90F-6F43-AE30-1306948644B7}"/>
              </a:ext>
            </a:extLst>
          </p:cNvPr>
          <p:cNvPicPr>
            <a:picLocks noChangeAspect="1" noChangeArrowheads="1"/>
          </p:cNvPicPr>
          <p:nvPr/>
        </p:nvPicPr>
        <p:blipFill>
          <a:blip r:embed="rId13" r:link="rId14" cstate="print">
            <a:extLst>
              <a:ext uri="{28A0092B-C50C-407E-A947-70E740481C1C}">
                <a14:useLocalDpi xmlns:a14="http://schemas.microsoft.com/office/drawing/2010/main"/>
              </a:ext>
            </a:extLst>
          </a:blip>
          <a:srcRect/>
          <a:stretch>
            <a:fillRect/>
          </a:stretch>
        </p:blipFill>
        <p:spPr bwMode="auto">
          <a:xfrm rot="792373">
            <a:off x="4985555" y="20089"/>
            <a:ext cx="1831856" cy="185830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palestinian journeys | a purse, a song, and a gun">
            <a:extLst>
              <a:ext uri="{FF2B5EF4-FFF2-40B4-BE49-F238E27FC236}">
                <a16:creationId xmlns:a16="http://schemas.microsoft.com/office/drawing/2014/main" id="{A2E77755-CAB8-1347-9AAB-A90C5AEF8D9C}"/>
              </a:ext>
            </a:extLst>
          </p:cNvPr>
          <p:cNvPicPr>
            <a:picLocks noChangeAspect="1" noChangeArrowheads="1"/>
          </p:cNvPicPr>
          <p:nvPr/>
        </p:nvPicPr>
        <p:blipFill rotWithShape="1">
          <a:blip r:embed="rId15" cstate="print">
            <a:extLst>
              <a:ext uri="{28A0092B-C50C-407E-A947-70E740481C1C}">
                <a14:useLocalDpi xmlns:a14="http://schemas.microsoft.com/office/drawing/2010/main"/>
              </a:ext>
            </a:extLst>
          </a:blip>
          <a:srcRect r="-1" b="-1"/>
          <a:stretch/>
        </p:blipFill>
        <p:spPr bwMode="auto">
          <a:xfrm rot="20922852">
            <a:off x="170018" y="4265941"/>
            <a:ext cx="2155624" cy="2420253"/>
          </a:xfrm>
          <a:custGeom>
            <a:avLst/>
            <a:gdLst/>
            <a:ahLst/>
            <a:cxnLst/>
            <a:rect l="l" t="t" r="r" b="b"/>
            <a:pathLst>
              <a:path w="6108161" h="6858000">
                <a:moveTo>
                  <a:pt x="0" y="0"/>
                </a:moveTo>
                <a:lnTo>
                  <a:pt x="2058355" y="0"/>
                </a:lnTo>
                <a:lnTo>
                  <a:pt x="3299791" y="0"/>
                </a:lnTo>
                <a:lnTo>
                  <a:pt x="6076880" y="0"/>
                </a:lnTo>
                <a:lnTo>
                  <a:pt x="6078171" y="10931"/>
                </a:lnTo>
                <a:cubicBezTo>
                  <a:pt x="6093300" y="94836"/>
                  <a:pt x="6090630" y="179884"/>
                  <a:pt x="6094698" y="264297"/>
                </a:cubicBezTo>
                <a:cubicBezTo>
                  <a:pt x="6099656" y="367652"/>
                  <a:pt x="6093427" y="471135"/>
                  <a:pt x="6091266" y="574617"/>
                </a:cubicBezTo>
                <a:cubicBezTo>
                  <a:pt x="6089359" y="662717"/>
                  <a:pt x="6080587" y="750690"/>
                  <a:pt x="6083384" y="838916"/>
                </a:cubicBezTo>
                <a:cubicBezTo>
                  <a:pt x="6083384" y="841968"/>
                  <a:pt x="6083384" y="845019"/>
                  <a:pt x="6083384" y="848070"/>
                </a:cubicBezTo>
                <a:cubicBezTo>
                  <a:pt x="6075375" y="945068"/>
                  <a:pt x="6075375" y="1042576"/>
                  <a:pt x="6083384" y="1139574"/>
                </a:cubicBezTo>
                <a:cubicBezTo>
                  <a:pt x="6085964" y="1179950"/>
                  <a:pt x="6085240" y="1220466"/>
                  <a:pt x="6081223" y="1260728"/>
                </a:cubicBezTo>
                <a:cubicBezTo>
                  <a:pt x="6077409" y="1311960"/>
                  <a:pt x="6065204" y="1364083"/>
                  <a:pt x="6073976" y="1414934"/>
                </a:cubicBezTo>
                <a:cubicBezTo>
                  <a:pt x="6079722" y="1456784"/>
                  <a:pt x="6082913" y="1498940"/>
                  <a:pt x="6083511" y="1541172"/>
                </a:cubicBezTo>
                <a:cubicBezTo>
                  <a:pt x="6087833" y="1635755"/>
                  <a:pt x="6083638" y="1730847"/>
                  <a:pt x="6082112" y="1825685"/>
                </a:cubicBezTo>
                <a:cubicBezTo>
                  <a:pt x="6080205" y="1936286"/>
                  <a:pt x="6083002" y="2046634"/>
                  <a:pt x="6074103" y="2157235"/>
                </a:cubicBezTo>
                <a:cubicBezTo>
                  <a:pt x="6069145" y="2246581"/>
                  <a:pt x="6069145" y="2336130"/>
                  <a:pt x="6074103" y="2425476"/>
                </a:cubicBezTo>
                <a:cubicBezTo>
                  <a:pt x="6076519" y="2507473"/>
                  <a:pt x="6088850" y="2588454"/>
                  <a:pt x="6086816" y="2671214"/>
                </a:cubicBezTo>
                <a:cubicBezTo>
                  <a:pt x="6084401" y="2767832"/>
                  <a:pt x="6072959" y="2863940"/>
                  <a:pt x="6076519" y="2960685"/>
                </a:cubicBezTo>
                <a:cubicBezTo>
                  <a:pt x="6078171" y="3006832"/>
                  <a:pt x="6078299" y="3052980"/>
                  <a:pt x="6079316" y="3099127"/>
                </a:cubicBezTo>
                <a:cubicBezTo>
                  <a:pt x="6080333" y="3154682"/>
                  <a:pt x="6090376" y="3210110"/>
                  <a:pt x="6084782" y="3265665"/>
                </a:cubicBezTo>
                <a:cubicBezTo>
                  <a:pt x="6075502" y="3358087"/>
                  <a:pt x="6051475" y="3448857"/>
                  <a:pt x="6066476" y="3543567"/>
                </a:cubicBezTo>
                <a:cubicBezTo>
                  <a:pt x="6074739" y="3595690"/>
                  <a:pt x="6084146" y="3647940"/>
                  <a:pt x="6088850" y="3700571"/>
                </a:cubicBezTo>
                <a:cubicBezTo>
                  <a:pt x="6093045" y="3747608"/>
                  <a:pt x="6103724" y="3795408"/>
                  <a:pt x="6095588" y="3842191"/>
                </a:cubicBezTo>
                <a:cubicBezTo>
                  <a:pt x="6088723" y="3882237"/>
                  <a:pt x="6092410" y="3922282"/>
                  <a:pt x="6087070" y="3962327"/>
                </a:cubicBezTo>
                <a:cubicBezTo>
                  <a:pt x="6080078" y="4014831"/>
                  <a:pt x="6076265" y="4068352"/>
                  <a:pt x="6071052" y="4121111"/>
                </a:cubicBezTo>
                <a:cubicBezTo>
                  <a:pt x="6066221" y="4169038"/>
                  <a:pt x="6062662" y="4216838"/>
                  <a:pt x="6075375" y="4261841"/>
                </a:cubicBezTo>
                <a:cubicBezTo>
                  <a:pt x="6106394" y="4375112"/>
                  <a:pt x="6089359" y="4487748"/>
                  <a:pt x="6077663" y="4600257"/>
                </a:cubicBezTo>
                <a:cubicBezTo>
                  <a:pt x="6071942" y="4655049"/>
                  <a:pt x="6063552" y="4712765"/>
                  <a:pt x="6076265" y="4762853"/>
                </a:cubicBezTo>
                <a:cubicBezTo>
                  <a:pt x="6099783" y="4851716"/>
                  <a:pt x="6081350" y="4936764"/>
                  <a:pt x="6071179" y="5021432"/>
                </a:cubicBezTo>
                <a:cubicBezTo>
                  <a:pt x="6061009" y="5106099"/>
                  <a:pt x="6058594" y="5189495"/>
                  <a:pt x="6076392" y="5272637"/>
                </a:cubicBezTo>
                <a:cubicBezTo>
                  <a:pt x="6088850" y="5331116"/>
                  <a:pt x="6088850" y="5390612"/>
                  <a:pt x="6090376" y="5449600"/>
                </a:cubicBezTo>
                <a:cubicBezTo>
                  <a:pt x="6091266" y="5486339"/>
                  <a:pt x="6077663" y="5523842"/>
                  <a:pt x="6068637" y="5560582"/>
                </a:cubicBezTo>
                <a:cubicBezTo>
                  <a:pt x="6052364" y="5626943"/>
                  <a:pt x="6046517" y="5694321"/>
                  <a:pt x="6068637" y="5759029"/>
                </a:cubicBezTo>
                <a:cubicBezTo>
                  <a:pt x="6099148" y="5848655"/>
                  <a:pt x="6116691" y="5938407"/>
                  <a:pt x="6103978" y="6033117"/>
                </a:cubicBezTo>
                <a:cubicBezTo>
                  <a:pt x="6096732" y="6091724"/>
                  <a:pt x="6094952" y="6151347"/>
                  <a:pt x="6084019" y="6209190"/>
                </a:cubicBezTo>
                <a:cubicBezTo>
                  <a:pt x="6065713" y="6304790"/>
                  <a:pt x="6072196" y="6399882"/>
                  <a:pt x="6086816" y="6494211"/>
                </a:cubicBezTo>
                <a:cubicBezTo>
                  <a:pt x="6096897" y="6573081"/>
                  <a:pt x="6097965" y="6652829"/>
                  <a:pt x="6089994" y="6731941"/>
                </a:cubicBezTo>
                <a:lnTo>
                  <a:pt x="6081268" y="6858000"/>
                </a:lnTo>
                <a:lnTo>
                  <a:pt x="3299791" y="6858000"/>
                </a:lnTo>
                <a:lnTo>
                  <a:pt x="205835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51" name="Picture 50" descr="Graphical user interface, application, Word&#10;&#10;Description automatically generated">
            <a:extLst>
              <a:ext uri="{FF2B5EF4-FFF2-40B4-BE49-F238E27FC236}">
                <a16:creationId xmlns:a16="http://schemas.microsoft.com/office/drawing/2014/main" id="{8DC1EAE4-740C-6645-91FB-0F75925CB426}"/>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rot="368889">
            <a:off x="7026606" y="3359603"/>
            <a:ext cx="2676313" cy="3690960"/>
          </a:xfrm>
          <a:prstGeom prst="rect">
            <a:avLst/>
          </a:prstGeom>
        </p:spPr>
      </p:pic>
      <p:pic>
        <p:nvPicPr>
          <p:cNvPr id="52" name="Picture 51" descr="Historian on King David Hotel bombing: &amp;#39;It was an act of terror&amp;#39; - Israel  News - Haaretz.com">
            <a:extLst>
              <a:ext uri="{FF2B5EF4-FFF2-40B4-BE49-F238E27FC236}">
                <a16:creationId xmlns:a16="http://schemas.microsoft.com/office/drawing/2014/main" id="{D318AF85-D8C6-7D46-955E-C0AB59D67794}"/>
              </a:ext>
            </a:extLst>
          </p:cNvPr>
          <p:cNvPicPr/>
          <p:nvPr/>
        </p:nvPicPr>
        <p:blipFill rotWithShape="1">
          <a:blip r:embed="rId17" cstate="print">
            <a:extLst>
              <a:ext uri="{28A0092B-C50C-407E-A947-70E740481C1C}">
                <a14:useLocalDpi xmlns:a14="http://schemas.microsoft.com/office/drawing/2010/main"/>
              </a:ext>
            </a:extLst>
          </a:blip>
          <a:srcRect b="-2"/>
          <a:stretch/>
        </p:blipFill>
        <p:spPr bwMode="auto">
          <a:xfrm rot="531627">
            <a:off x="2380581" y="4498205"/>
            <a:ext cx="2229513" cy="231071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World War II: Causes and Timeline | HISTORY.com - HISTORY">
            <a:extLst>
              <a:ext uri="{FF2B5EF4-FFF2-40B4-BE49-F238E27FC236}">
                <a16:creationId xmlns:a16="http://schemas.microsoft.com/office/drawing/2014/main" id="{236446B6-C9B5-8B45-8A1A-850C7C60569A}"/>
              </a:ext>
            </a:extLst>
          </p:cNvPr>
          <p:cNvPicPr>
            <a:picLocks noChangeAspect="1" noChangeArrowheads="1"/>
          </p:cNvPicPr>
          <p:nvPr/>
        </p:nvPicPr>
        <p:blipFill rotWithShape="1">
          <a:blip r:embed="rId18" cstate="print">
            <a:extLst>
              <a:ext uri="{28A0092B-C50C-407E-A947-70E740481C1C}">
                <a14:useLocalDpi xmlns:a14="http://schemas.microsoft.com/office/drawing/2010/main"/>
              </a:ext>
            </a:extLst>
          </a:blip>
          <a:srcRect b="-5"/>
          <a:stretch/>
        </p:blipFill>
        <p:spPr bwMode="auto">
          <a:xfrm rot="836926">
            <a:off x="2784121" y="2697150"/>
            <a:ext cx="2493751" cy="1700117"/>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United Nations - Wikipedia">
            <a:extLst>
              <a:ext uri="{FF2B5EF4-FFF2-40B4-BE49-F238E27FC236}">
                <a16:creationId xmlns:a16="http://schemas.microsoft.com/office/drawing/2014/main" id="{FD51379A-F757-7943-88DD-1551F172B57F}"/>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rot="699732">
            <a:off x="10113695" y="46172"/>
            <a:ext cx="2293851" cy="152923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E74B551-A052-1546-800E-0921CD600A5A}"/>
              </a:ext>
            </a:extLst>
          </p:cNvPr>
          <p:cNvSpPr>
            <a:spLocks noGrp="1"/>
          </p:cNvSpPr>
          <p:nvPr>
            <p:ph type="title"/>
          </p:nvPr>
        </p:nvSpPr>
        <p:spPr>
          <a:xfrm>
            <a:off x="579481" y="755997"/>
            <a:ext cx="3119220" cy="2034730"/>
          </a:xfrm>
        </p:spPr>
        <p:style>
          <a:lnRef idx="2">
            <a:schemeClr val="accent2"/>
          </a:lnRef>
          <a:fillRef idx="1">
            <a:schemeClr val="lt1"/>
          </a:fillRef>
          <a:effectRef idx="0">
            <a:schemeClr val="accent2"/>
          </a:effectRef>
          <a:fontRef idx="minor">
            <a:schemeClr val="dk1"/>
          </a:fontRef>
        </p:style>
        <p:txBody>
          <a:bodyPr>
            <a:noAutofit/>
          </a:bodyPr>
          <a:lstStyle/>
          <a:p>
            <a:pPr algn="ctr"/>
            <a:r>
              <a:rPr lang="en-GB" sz="3200" b="1" dirty="0">
                <a:solidFill>
                  <a:schemeClr val="accent2"/>
                </a:solidFill>
                <a:latin typeface="+mj-lt"/>
              </a:rPr>
              <a:t>What have we covered so far?</a:t>
            </a:r>
            <a:br>
              <a:rPr lang="en-GB" sz="3200" dirty="0">
                <a:solidFill>
                  <a:schemeClr val="accent2"/>
                </a:solidFill>
                <a:latin typeface="+mj-lt"/>
              </a:rPr>
            </a:br>
            <a:r>
              <a:rPr lang="en-GB" sz="2800" dirty="0">
                <a:solidFill>
                  <a:schemeClr val="accent2"/>
                </a:solidFill>
                <a:latin typeface="+mj-lt"/>
              </a:rPr>
              <a:t>Use these images to help you</a:t>
            </a:r>
            <a:endParaRPr lang="en-GB" sz="3200" dirty="0">
              <a:solidFill>
                <a:schemeClr val="accent2"/>
              </a:solidFill>
              <a:latin typeface="+mj-lt"/>
            </a:endParaRPr>
          </a:p>
        </p:txBody>
      </p:sp>
    </p:spTree>
    <p:extLst>
      <p:ext uri="{BB962C8B-B14F-4D97-AF65-F5344CB8AC3E}">
        <p14:creationId xmlns:p14="http://schemas.microsoft.com/office/powerpoint/2010/main" val="32133957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A89B064-26CF-0747-9312-0B37DCC959A1}"/>
              </a:ext>
            </a:extLst>
          </p:cNvPr>
          <p:cNvSpPr>
            <a:spLocks noGrp="1"/>
          </p:cNvSpPr>
          <p:nvPr>
            <p:ph type="title"/>
          </p:nvPr>
        </p:nvSpPr>
        <p:spPr>
          <a:xfrm>
            <a:off x="359186" y="361239"/>
            <a:ext cx="4304813" cy="801549"/>
          </a:xfrm>
          <a:ln>
            <a:solidFill>
              <a:schemeClr val="bg1"/>
            </a:solidFill>
          </a:ln>
        </p:spPr>
        <p:txBody>
          <a:bodyPr>
            <a:noAutofit/>
          </a:bodyPr>
          <a:lstStyle/>
          <a:p>
            <a:pPr algn="ctr"/>
            <a:r>
              <a:rPr lang="en-GB" sz="5400" dirty="0">
                <a:solidFill>
                  <a:schemeClr val="bg1"/>
                </a:solidFill>
              </a:rPr>
              <a:t>Starter activity</a:t>
            </a:r>
          </a:p>
        </p:txBody>
      </p:sp>
      <p:graphicFrame>
        <p:nvGraphicFramePr>
          <p:cNvPr id="5" name="Content Placeholder 2">
            <a:extLst>
              <a:ext uri="{FF2B5EF4-FFF2-40B4-BE49-F238E27FC236}">
                <a16:creationId xmlns:a16="http://schemas.microsoft.com/office/drawing/2014/main" id="{FDB65AB0-55CC-4FCD-BBAB-3E5934D1DEC5}"/>
              </a:ext>
            </a:extLst>
          </p:cNvPr>
          <p:cNvGraphicFramePr>
            <a:graphicFrameLocks noGrp="1"/>
          </p:cNvGraphicFramePr>
          <p:nvPr>
            <p:ph idx="1"/>
            <p:extLst>
              <p:ext uri="{D42A27DB-BD31-4B8C-83A1-F6EECF244321}">
                <p14:modId xmlns:p14="http://schemas.microsoft.com/office/powerpoint/2010/main" val="608339136"/>
              </p:ext>
            </p:extLst>
          </p:nvPr>
        </p:nvGraphicFramePr>
        <p:xfrm>
          <a:off x="5493266" y="3381933"/>
          <a:ext cx="6263640" cy="32563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4" descr="Ship carrying 937 Jewish refugees, fleeing Nazi Germany, is turned away in  Cuba - HISTORY">
            <a:extLst>
              <a:ext uri="{FF2B5EF4-FFF2-40B4-BE49-F238E27FC236}">
                <a16:creationId xmlns:a16="http://schemas.microsoft.com/office/drawing/2014/main" id="{7CCD80AB-D483-8D4C-80A4-32A0C1266B98}"/>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434964" y="1613858"/>
            <a:ext cx="3444709" cy="19376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9A447CB-27F5-674D-8103-B93CA2B974C5}"/>
              </a:ext>
            </a:extLst>
          </p:cNvPr>
          <p:cNvSpPr txBox="1"/>
          <p:nvPr/>
        </p:nvSpPr>
        <p:spPr>
          <a:xfrm>
            <a:off x="-144702" y="1836826"/>
            <a:ext cx="1550916" cy="1477328"/>
          </a:xfrm>
          <a:prstGeom prst="rect">
            <a:avLst/>
          </a:prstGeom>
          <a:noFill/>
        </p:spPr>
        <p:txBody>
          <a:bodyPr wrap="square" rtlCol="0">
            <a:spAutoFit/>
          </a:bodyPr>
          <a:lstStyle/>
          <a:p>
            <a:pPr algn="r"/>
            <a:r>
              <a:rPr lang="en-GB" dirty="0">
                <a:solidFill>
                  <a:schemeClr val="bg1"/>
                </a:solidFill>
              </a:rPr>
              <a:t>Jewish refugees fleeing Nazi Germany in WWII  </a:t>
            </a:r>
          </a:p>
        </p:txBody>
      </p:sp>
      <p:sp>
        <p:nvSpPr>
          <p:cNvPr id="12" name="TextBox 11">
            <a:extLst>
              <a:ext uri="{FF2B5EF4-FFF2-40B4-BE49-F238E27FC236}">
                <a16:creationId xmlns:a16="http://schemas.microsoft.com/office/drawing/2014/main" id="{A86C42E2-EF30-F342-A3F0-10F17C8151C4}"/>
              </a:ext>
            </a:extLst>
          </p:cNvPr>
          <p:cNvSpPr txBox="1"/>
          <p:nvPr/>
        </p:nvSpPr>
        <p:spPr>
          <a:xfrm>
            <a:off x="5548093" y="568344"/>
            <a:ext cx="1803971" cy="2308324"/>
          </a:xfrm>
          <a:prstGeom prst="rect">
            <a:avLst/>
          </a:prstGeom>
          <a:noFill/>
        </p:spPr>
        <p:txBody>
          <a:bodyPr wrap="square" rtlCol="0">
            <a:spAutoFit/>
          </a:bodyPr>
          <a:lstStyle/>
          <a:p>
            <a:pPr algn="r"/>
            <a:r>
              <a:rPr lang="en-GB" dirty="0">
                <a:solidFill>
                  <a:schemeClr val="accent6"/>
                </a:solidFill>
              </a:rPr>
              <a:t>A Syrian refugee camp. Since the start of the Syrian civil war in 2011, over 13 million Syrians have been displaced</a:t>
            </a:r>
          </a:p>
        </p:txBody>
      </p:sp>
      <p:pic>
        <p:nvPicPr>
          <p:cNvPr id="4104" name="Picture 8" descr="Syrian Refugee Crisis - What You Need to Know | Mercy Corps">
            <a:extLst>
              <a:ext uri="{FF2B5EF4-FFF2-40B4-BE49-F238E27FC236}">
                <a16:creationId xmlns:a16="http://schemas.microsoft.com/office/drawing/2014/main" id="{5404CD6F-50ED-4244-8582-FF58B691E2E8}"/>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7471412" y="219694"/>
            <a:ext cx="4007499" cy="3005624"/>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Refugees and Citizens in India: Memories of 1947 and 1971 in 2020 – History  Workshop">
            <a:extLst>
              <a:ext uri="{FF2B5EF4-FFF2-40B4-BE49-F238E27FC236}">
                <a16:creationId xmlns:a16="http://schemas.microsoft.com/office/drawing/2014/main" id="{0019FA28-32E4-B148-BD89-EC32CF786514}"/>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59186" y="4124844"/>
            <a:ext cx="3247546" cy="214731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F303283-F854-D349-BDEA-3873F2CA998F}"/>
              </a:ext>
            </a:extLst>
          </p:cNvPr>
          <p:cNvSpPr txBox="1"/>
          <p:nvPr/>
        </p:nvSpPr>
        <p:spPr>
          <a:xfrm>
            <a:off x="3619984" y="3927480"/>
            <a:ext cx="1272941" cy="2585323"/>
          </a:xfrm>
          <a:prstGeom prst="rect">
            <a:avLst/>
          </a:prstGeom>
          <a:noFill/>
        </p:spPr>
        <p:txBody>
          <a:bodyPr wrap="square" rtlCol="0">
            <a:spAutoFit/>
          </a:bodyPr>
          <a:lstStyle/>
          <a:p>
            <a:r>
              <a:rPr lang="en-GB" dirty="0">
                <a:solidFill>
                  <a:schemeClr val="bg1"/>
                </a:solidFill>
              </a:rPr>
              <a:t>When India was partitioned in 1947, over 10 million people became refugees</a:t>
            </a:r>
          </a:p>
        </p:txBody>
      </p:sp>
    </p:spTree>
    <p:extLst>
      <p:ext uri="{BB962C8B-B14F-4D97-AF65-F5344CB8AC3E}">
        <p14:creationId xmlns:p14="http://schemas.microsoft.com/office/powerpoint/2010/main" val="737444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Picture 39" descr="Tower&amp;quot; Jaffa Oranges | The Palestine Poster Project Archives">
            <a:extLst>
              <a:ext uri="{FF2B5EF4-FFF2-40B4-BE49-F238E27FC236}">
                <a16:creationId xmlns:a16="http://schemas.microsoft.com/office/drawing/2014/main" id="{12518D11-6C0D-0C42-AC04-DCF41A167F7E}"/>
              </a:ext>
            </a:extLst>
          </p:cNvPr>
          <p:cNvPicPr/>
          <p:nvPr/>
        </p:nvPicPr>
        <p:blipFill>
          <a:blip r:embed="rId2" cstate="print">
            <a:extLst>
              <a:ext uri="{28A0092B-C50C-407E-A947-70E740481C1C}">
                <a14:useLocalDpi xmlns:a14="http://schemas.microsoft.com/office/drawing/2010/main"/>
              </a:ext>
            </a:extLst>
          </a:blip>
          <a:srcRect/>
          <a:stretch>
            <a:fillRect/>
          </a:stretch>
        </p:blipFill>
        <p:spPr bwMode="auto">
          <a:xfrm rot="413675">
            <a:off x="7153393" y="1410878"/>
            <a:ext cx="2674733" cy="2068256"/>
          </a:xfrm>
          <a:prstGeom prst="rect">
            <a:avLst/>
          </a:prstGeom>
          <a:noFill/>
        </p:spPr>
      </p:pic>
      <p:pic>
        <p:nvPicPr>
          <p:cNvPr id="41" name="Picture 40" descr="Map&#10;&#10;Description automatically generated">
            <a:extLst>
              <a:ext uri="{FF2B5EF4-FFF2-40B4-BE49-F238E27FC236}">
                <a16:creationId xmlns:a16="http://schemas.microsoft.com/office/drawing/2014/main" id="{3AD34956-3F9E-884B-971E-1D501891ADF8}"/>
              </a:ext>
            </a:extLst>
          </p:cNvPr>
          <p:cNvPicPr>
            <a:picLocks noChangeAspect="1"/>
          </p:cNvPicPr>
          <p:nvPr/>
        </p:nvPicPr>
        <p:blipFill>
          <a:blip r:embed="rId3"/>
          <a:stretch>
            <a:fillRect/>
          </a:stretch>
        </p:blipFill>
        <p:spPr>
          <a:xfrm rot="398629">
            <a:off x="12776" y="-47350"/>
            <a:ext cx="3267966" cy="4466219"/>
          </a:xfrm>
          <a:prstGeom prst="rect">
            <a:avLst/>
          </a:prstGeom>
        </p:spPr>
      </p:pic>
      <p:pic>
        <p:nvPicPr>
          <p:cNvPr id="42" name="Picture 2" descr="First Zionist Congress High Resolution Stock Photography and Images - Alamy">
            <a:extLst>
              <a:ext uri="{FF2B5EF4-FFF2-40B4-BE49-F238E27FC236}">
                <a16:creationId xmlns:a16="http://schemas.microsoft.com/office/drawing/2014/main" id="{D95D9F6E-AF18-3147-97BB-01AC89F5E4F0}"/>
              </a:ext>
            </a:extLst>
          </p:cNvPr>
          <p:cNvPicPr>
            <a:picLocks noChangeAspect="1" noChangeArrowheads="1"/>
          </p:cNvPicPr>
          <p:nvPr/>
        </p:nvPicPr>
        <p:blipFill rotWithShape="1">
          <a:blip r:embed="rId4" r:link="rId5" cstate="print">
            <a:extLst>
              <a:ext uri="{28A0092B-C50C-407E-A947-70E740481C1C}">
                <a14:useLocalDpi xmlns:a14="http://schemas.microsoft.com/office/drawing/2010/main"/>
              </a:ext>
            </a:extLst>
          </a:blip>
          <a:srcRect/>
          <a:stretch>
            <a:fillRect/>
          </a:stretch>
        </p:blipFill>
        <p:spPr bwMode="auto">
          <a:xfrm rot="21016091">
            <a:off x="5056780" y="1973330"/>
            <a:ext cx="2360693" cy="245380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Theodor Herzl | Austrian Zionist leader | Britannica">
            <a:extLst>
              <a:ext uri="{FF2B5EF4-FFF2-40B4-BE49-F238E27FC236}">
                <a16:creationId xmlns:a16="http://schemas.microsoft.com/office/drawing/2014/main" id="{11A483BC-B44A-4E44-A7B0-8955746B1930}"/>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rot="20913187">
            <a:off x="4599242" y="4549164"/>
            <a:ext cx="2326343" cy="220879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descr="A group of people in costumes&#10;&#10;Description automatically generated with medium confidence">
            <a:extLst>
              <a:ext uri="{FF2B5EF4-FFF2-40B4-BE49-F238E27FC236}">
                <a16:creationId xmlns:a16="http://schemas.microsoft.com/office/drawing/2014/main" id="{DA2CCEF4-E340-B245-B5B3-4DA01FC2B780}"/>
              </a:ext>
            </a:extLst>
          </p:cNvPr>
          <p:cNvPicPr/>
          <p:nvPr/>
        </p:nvPicPr>
        <p:blipFill>
          <a:blip r:embed="rId7" cstate="print">
            <a:extLst>
              <a:ext uri="{28A0092B-C50C-407E-A947-70E740481C1C}">
                <a14:useLocalDpi xmlns:a14="http://schemas.microsoft.com/office/drawing/2010/main"/>
              </a:ext>
            </a:extLst>
          </a:blip>
          <a:stretch>
            <a:fillRect/>
          </a:stretch>
        </p:blipFill>
        <p:spPr>
          <a:xfrm>
            <a:off x="6910729" y="82394"/>
            <a:ext cx="1294793" cy="1285946"/>
          </a:xfrm>
          <a:prstGeom prst="rect">
            <a:avLst/>
          </a:prstGeom>
        </p:spPr>
      </p:pic>
      <p:pic>
        <p:nvPicPr>
          <p:cNvPr id="45" name="Picture 44" descr="Graphical user interface, application, Word&#10;&#10;Description automatically generated">
            <a:extLst>
              <a:ext uri="{FF2B5EF4-FFF2-40B4-BE49-F238E27FC236}">
                <a16:creationId xmlns:a16="http://schemas.microsoft.com/office/drawing/2014/main" id="{07E1A85C-19AE-EE40-87D7-34F84FBEA088}"/>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rot="859167">
            <a:off x="9647312" y="2813013"/>
            <a:ext cx="2798060" cy="2166916"/>
          </a:xfrm>
          <a:prstGeom prst="rect">
            <a:avLst/>
          </a:prstGeom>
        </p:spPr>
      </p:pic>
      <p:pic>
        <p:nvPicPr>
          <p:cNvPr id="46" name="Picture 45" descr="Graphical user interface, application, Word&#10;&#10;Description automatically generated">
            <a:extLst>
              <a:ext uri="{FF2B5EF4-FFF2-40B4-BE49-F238E27FC236}">
                <a16:creationId xmlns:a16="http://schemas.microsoft.com/office/drawing/2014/main" id="{4E54DBD0-7A61-FD45-BB71-0255F5D7C02F}"/>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rot="20514416">
            <a:off x="9712058" y="4920559"/>
            <a:ext cx="2507433" cy="1814422"/>
          </a:xfrm>
          <a:prstGeom prst="rect">
            <a:avLst/>
          </a:prstGeom>
        </p:spPr>
      </p:pic>
      <p:pic>
        <p:nvPicPr>
          <p:cNvPr id="47" name="Picture 46" descr="Graphical user interface, application, Word&#10;&#10;Description automatically generated">
            <a:extLst>
              <a:ext uri="{FF2B5EF4-FFF2-40B4-BE49-F238E27FC236}">
                <a16:creationId xmlns:a16="http://schemas.microsoft.com/office/drawing/2014/main" id="{7AC37810-0E6A-D744-B825-6FFAD1B0F539}"/>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rot="21128501">
            <a:off x="9746458" y="1493341"/>
            <a:ext cx="2621739" cy="1219354"/>
          </a:xfrm>
          <a:prstGeom prst="rect">
            <a:avLst/>
          </a:prstGeom>
        </p:spPr>
      </p:pic>
      <p:pic>
        <p:nvPicPr>
          <p:cNvPr id="48" name="Picture 47" descr="A picture containing text, newspaper, document&#10;&#10;Description automatically generated">
            <a:extLst>
              <a:ext uri="{FF2B5EF4-FFF2-40B4-BE49-F238E27FC236}">
                <a16:creationId xmlns:a16="http://schemas.microsoft.com/office/drawing/2014/main" id="{76F277E6-7F23-0641-A510-21B46DFDAEA8}"/>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rot="20975467">
            <a:off x="3517635" y="199952"/>
            <a:ext cx="1629335" cy="2626329"/>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a:ln w="57150">
            <a:noFill/>
          </a:ln>
        </p:spPr>
      </p:pic>
      <p:pic>
        <p:nvPicPr>
          <p:cNvPr id="49" name="Picture 48" descr="League of Nations - Wikipedia">
            <a:extLst>
              <a:ext uri="{FF2B5EF4-FFF2-40B4-BE49-F238E27FC236}">
                <a16:creationId xmlns:a16="http://schemas.microsoft.com/office/drawing/2014/main" id="{77E439F3-A4AC-B540-B878-8573E61B51FC}"/>
              </a:ext>
            </a:extLst>
          </p:cNvPr>
          <p:cNvPicPr/>
          <p:nvPr/>
        </p:nvPicPr>
        <p:blipFill rotWithShape="1">
          <a:blip r:embed="rId12" cstate="print">
            <a:extLst>
              <a:ext uri="{28A0092B-C50C-407E-A947-70E740481C1C}">
                <a14:useLocalDpi xmlns:a14="http://schemas.microsoft.com/office/drawing/2010/main"/>
              </a:ext>
            </a:extLst>
          </a:blip>
          <a:srcRect/>
          <a:stretch/>
        </p:blipFill>
        <p:spPr bwMode="auto">
          <a:xfrm rot="20880248">
            <a:off x="8583166" y="-80675"/>
            <a:ext cx="1599501" cy="1774564"/>
          </a:xfrm>
          <a:prstGeom prst="rect">
            <a:avLst/>
          </a:prstGeom>
          <a:noFill/>
          <a:ln>
            <a:noFill/>
          </a:ln>
        </p:spPr>
      </p:pic>
      <p:sp>
        <p:nvSpPr>
          <p:cNvPr id="7" name="Rectangle 2">
            <a:extLst>
              <a:ext uri="{FF2B5EF4-FFF2-40B4-BE49-F238E27FC236}">
                <a16:creationId xmlns:a16="http://schemas.microsoft.com/office/drawing/2014/main" id="{B66ACDBF-30BB-4941-806F-F1BC266ECC0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2049" name="Picture 1" descr="General Sir Edmund Allenby entering Jerusalem, 11 December 1917">
            <a:extLst>
              <a:ext uri="{FF2B5EF4-FFF2-40B4-BE49-F238E27FC236}">
                <a16:creationId xmlns:a16="http://schemas.microsoft.com/office/drawing/2014/main" id="{2E75C04C-E90F-6F43-AE30-1306948644B7}"/>
              </a:ext>
            </a:extLst>
          </p:cNvPr>
          <p:cNvPicPr>
            <a:picLocks noChangeAspect="1" noChangeArrowheads="1"/>
          </p:cNvPicPr>
          <p:nvPr/>
        </p:nvPicPr>
        <p:blipFill>
          <a:blip r:embed="rId13" r:link="rId14" cstate="print">
            <a:extLst>
              <a:ext uri="{28A0092B-C50C-407E-A947-70E740481C1C}">
                <a14:useLocalDpi xmlns:a14="http://schemas.microsoft.com/office/drawing/2010/main"/>
              </a:ext>
            </a:extLst>
          </a:blip>
          <a:srcRect/>
          <a:stretch>
            <a:fillRect/>
          </a:stretch>
        </p:blipFill>
        <p:spPr bwMode="auto">
          <a:xfrm rot="792373">
            <a:off x="4985555" y="20089"/>
            <a:ext cx="1831856" cy="185830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palestinian journeys | a purse, a song, and a gun">
            <a:extLst>
              <a:ext uri="{FF2B5EF4-FFF2-40B4-BE49-F238E27FC236}">
                <a16:creationId xmlns:a16="http://schemas.microsoft.com/office/drawing/2014/main" id="{A2E77755-CAB8-1347-9AAB-A90C5AEF8D9C}"/>
              </a:ext>
            </a:extLst>
          </p:cNvPr>
          <p:cNvPicPr>
            <a:picLocks noChangeAspect="1" noChangeArrowheads="1"/>
          </p:cNvPicPr>
          <p:nvPr/>
        </p:nvPicPr>
        <p:blipFill rotWithShape="1">
          <a:blip r:embed="rId15" cstate="print">
            <a:extLst>
              <a:ext uri="{28A0092B-C50C-407E-A947-70E740481C1C}">
                <a14:useLocalDpi xmlns:a14="http://schemas.microsoft.com/office/drawing/2010/main"/>
              </a:ext>
            </a:extLst>
          </a:blip>
          <a:srcRect r="-1" b="-1"/>
          <a:stretch/>
        </p:blipFill>
        <p:spPr bwMode="auto">
          <a:xfrm rot="20922852">
            <a:off x="170018" y="4265941"/>
            <a:ext cx="2155624" cy="2420253"/>
          </a:xfrm>
          <a:custGeom>
            <a:avLst/>
            <a:gdLst/>
            <a:ahLst/>
            <a:cxnLst/>
            <a:rect l="l" t="t" r="r" b="b"/>
            <a:pathLst>
              <a:path w="6108161" h="6858000">
                <a:moveTo>
                  <a:pt x="0" y="0"/>
                </a:moveTo>
                <a:lnTo>
                  <a:pt x="2058355" y="0"/>
                </a:lnTo>
                <a:lnTo>
                  <a:pt x="3299791" y="0"/>
                </a:lnTo>
                <a:lnTo>
                  <a:pt x="6076880" y="0"/>
                </a:lnTo>
                <a:lnTo>
                  <a:pt x="6078171" y="10931"/>
                </a:lnTo>
                <a:cubicBezTo>
                  <a:pt x="6093300" y="94836"/>
                  <a:pt x="6090630" y="179884"/>
                  <a:pt x="6094698" y="264297"/>
                </a:cubicBezTo>
                <a:cubicBezTo>
                  <a:pt x="6099656" y="367652"/>
                  <a:pt x="6093427" y="471135"/>
                  <a:pt x="6091266" y="574617"/>
                </a:cubicBezTo>
                <a:cubicBezTo>
                  <a:pt x="6089359" y="662717"/>
                  <a:pt x="6080587" y="750690"/>
                  <a:pt x="6083384" y="838916"/>
                </a:cubicBezTo>
                <a:cubicBezTo>
                  <a:pt x="6083384" y="841968"/>
                  <a:pt x="6083384" y="845019"/>
                  <a:pt x="6083384" y="848070"/>
                </a:cubicBezTo>
                <a:cubicBezTo>
                  <a:pt x="6075375" y="945068"/>
                  <a:pt x="6075375" y="1042576"/>
                  <a:pt x="6083384" y="1139574"/>
                </a:cubicBezTo>
                <a:cubicBezTo>
                  <a:pt x="6085964" y="1179950"/>
                  <a:pt x="6085240" y="1220466"/>
                  <a:pt x="6081223" y="1260728"/>
                </a:cubicBezTo>
                <a:cubicBezTo>
                  <a:pt x="6077409" y="1311960"/>
                  <a:pt x="6065204" y="1364083"/>
                  <a:pt x="6073976" y="1414934"/>
                </a:cubicBezTo>
                <a:cubicBezTo>
                  <a:pt x="6079722" y="1456784"/>
                  <a:pt x="6082913" y="1498940"/>
                  <a:pt x="6083511" y="1541172"/>
                </a:cubicBezTo>
                <a:cubicBezTo>
                  <a:pt x="6087833" y="1635755"/>
                  <a:pt x="6083638" y="1730847"/>
                  <a:pt x="6082112" y="1825685"/>
                </a:cubicBezTo>
                <a:cubicBezTo>
                  <a:pt x="6080205" y="1936286"/>
                  <a:pt x="6083002" y="2046634"/>
                  <a:pt x="6074103" y="2157235"/>
                </a:cubicBezTo>
                <a:cubicBezTo>
                  <a:pt x="6069145" y="2246581"/>
                  <a:pt x="6069145" y="2336130"/>
                  <a:pt x="6074103" y="2425476"/>
                </a:cubicBezTo>
                <a:cubicBezTo>
                  <a:pt x="6076519" y="2507473"/>
                  <a:pt x="6088850" y="2588454"/>
                  <a:pt x="6086816" y="2671214"/>
                </a:cubicBezTo>
                <a:cubicBezTo>
                  <a:pt x="6084401" y="2767832"/>
                  <a:pt x="6072959" y="2863940"/>
                  <a:pt x="6076519" y="2960685"/>
                </a:cubicBezTo>
                <a:cubicBezTo>
                  <a:pt x="6078171" y="3006832"/>
                  <a:pt x="6078299" y="3052980"/>
                  <a:pt x="6079316" y="3099127"/>
                </a:cubicBezTo>
                <a:cubicBezTo>
                  <a:pt x="6080333" y="3154682"/>
                  <a:pt x="6090376" y="3210110"/>
                  <a:pt x="6084782" y="3265665"/>
                </a:cubicBezTo>
                <a:cubicBezTo>
                  <a:pt x="6075502" y="3358087"/>
                  <a:pt x="6051475" y="3448857"/>
                  <a:pt x="6066476" y="3543567"/>
                </a:cubicBezTo>
                <a:cubicBezTo>
                  <a:pt x="6074739" y="3595690"/>
                  <a:pt x="6084146" y="3647940"/>
                  <a:pt x="6088850" y="3700571"/>
                </a:cubicBezTo>
                <a:cubicBezTo>
                  <a:pt x="6093045" y="3747608"/>
                  <a:pt x="6103724" y="3795408"/>
                  <a:pt x="6095588" y="3842191"/>
                </a:cubicBezTo>
                <a:cubicBezTo>
                  <a:pt x="6088723" y="3882237"/>
                  <a:pt x="6092410" y="3922282"/>
                  <a:pt x="6087070" y="3962327"/>
                </a:cubicBezTo>
                <a:cubicBezTo>
                  <a:pt x="6080078" y="4014831"/>
                  <a:pt x="6076265" y="4068352"/>
                  <a:pt x="6071052" y="4121111"/>
                </a:cubicBezTo>
                <a:cubicBezTo>
                  <a:pt x="6066221" y="4169038"/>
                  <a:pt x="6062662" y="4216838"/>
                  <a:pt x="6075375" y="4261841"/>
                </a:cubicBezTo>
                <a:cubicBezTo>
                  <a:pt x="6106394" y="4375112"/>
                  <a:pt x="6089359" y="4487748"/>
                  <a:pt x="6077663" y="4600257"/>
                </a:cubicBezTo>
                <a:cubicBezTo>
                  <a:pt x="6071942" y="4655049"/>
                  <a:pt x="6063552" y="4712765"/>
                  <a:pt x="6076265" y="4762853"/>
                </a:cubicBezTo>
                <a:cubicBezTo>
                  <a:pt x="6099783" y="4851716"/>
                  <a:pt x="6081350" y="4936764"/>
                  <a:pt x="6071179" y="5021432"/>
                </a:cubicBezTo>
                <a:cubicBezTo>
                  <a:pt x="6061009" y="5106099"/>
                  <a:pt x="6058594" y="5189495"/>
                  <a:pt x="6076392" y="5272637"/>
                </a:cubicBezTo>
                <a:cubicBezTo>
                  <a:pt x="6088850" y="5331116"/>
                  <a:pt x="6088850" y="5390612"/>
                  <a:pt x="6090376" y="5449600"/>
                </a:cubicBezTo>
                <a:cubicBezTo>
                  <a:pt x="6091266" y="5486339"/>
                  <a:pt x="6077663" y="5523842"/>
                  <a:pt x="6068637" y="5560582"/>
                </a:cubicBezTo>
                <a:cubicBezTo>
                  <a:pt x="6052364" y="5626943"/>
                  <a:pt x="6046517" y="5694321"/>
                  <a:pt x="6068637" y="5759029"/>
                </a:cubicBezTo>
                <a:cubicBezTo>
                  <a:pt x="6099148" y="5848655"/>
                  <a:pt x="6116691" y="5938407"/>
                  <a:pt x="6103978" y="6033117"/>
                </a:cubicBezTo>
                <a:cubicBezTo>
                  <a:pt x="6096732" y="6091724"/>
                  <a:pt x="6094952" y="6151347"/>
                  <a:pt x="6084019" y="6209190"/>
                </a:cubicBezTo>
                <a:cubicBezTo>
                  <a:pt x="6065713" y="6304790"/>
                  <a:pt x="6072196" y="6399882"/>
                  <a:pt x="6086816" y="6494211"/>
                </a:cubicBezTo>
                <a:cubicBezTo>
                  <a:pt x="6096897" y="6573081"/>
                  <a:pt x="6097965" y="6652829"/>
                  <a:pt x="6089994" y="6731941"/>
                </a:cubicBezTo>
                <a:lnTo>
                  <a:pt x="6081268" y="6858000"/>
                </a:lnTo>
                <a:lnTo>
                  <a:pt x="3299791" y="6858000"/>
                </a:lnTo>
                <a:lnTo>
                  <a:pt x="205835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51" name="Picture 50" descr="Graphical user interface, application, Word&#10;&#10;Description automatically generated">
            <a:extLst>
              <a:ext uri="{FF2B5EF4-FFF2-40B4-BE49-F238E27FC236}">
                <a16:creationId xmlns:a16="http://schemas.microsoft.com/office/drawing/2014/main" id="{8DC1EAE4-740C-6645-91FB-0F75925CB426}"/>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rot="368889">
            <a:off x="7026606" y="3359603"/>
            <a:ext cx="2676313" cy="3690960"/>
          </a:xfrm>
          <a:prstGeom prst="rect">
            <a:avLst/>
          </a:prstGeom>
        </p:spPr>
      </p:pic>
      <p:pic>
        <p:nvPicPr>
          <p:cNvPr id="52" name="Picture 51" descr="Historian on King David Hotel bombing: &amp;#39;It was an act of terror&amp;#39; - Israel  News - Haaretz.com">
            <a:extLst>
              <a:ext uri="{FF2B5EF4-FFF2-40B4-BE49-F238E27FC236}">
                <a16:creationId xmlns:a16="http://schemas.microsoft.com/office/drawing/2014/main" id="{D318AF85-D8C6-7D46-955E-C0AB59D67794}"/>
              </a:ext>
            </a:extLst>
          </p:cNvPr>
          <p:cNvPicPr/>
          <p:nvPr/>
        </p:nvPicPr>
        <p:blipFill rotWithShape="1">
          <a:blip r:embed="rId17" cstate="print">
            <a:extLst>
              <a:ext uri="{28A0092B-C50C-407E-A947-70E740481C1C}">
                <a14:useLocalDpi xmlns:a14="http://schemas.microsoft.com/office/drawing/2010/main"/>
              </a:ext>
            </a:extLst>
          </a:blip>
          <a:srcRect b="-2"/>
          <a:stretch/>
        </p:blipFill>
        <p:spPr bwMode="auto">
          <a:xfrm rot="531627">
            <a:off x="2380581" y="4498205"/>
            <a:ext cx="2229513" cy="231071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World War II: Causes and Timeline | HISTORY.com - HISTORY">
            <a:extLst>
              <a:ext uri="{FF2B5EF4-FFF2-40B4-BE49-F238E27FC236}">
                <a16:creationId xmlns:a16="http://schemas.microsoft.com/office/drawing/2014/main" id="{236446B6-C9B5-8B45-8A1A-850C7C60569A}"/>
              </a:ext>
            </a:extLst>
          </p:cNvPr>
          <p:cNvPicPr>
            <a:picLocks noChangeAspect="1" noChangeArrowheads="1"/>
          </p:cNvPicPr>
          <p:nvPr/>
        </p:nvPicPr>
        <p:blipFill rotWithShape="1">
          <a:blip r:embed="rId18" cstate="print">
            <a:extLst>
              <a:ext uri="{28A0092B-C50C-407E-A947-70E740481C1C}">
                <a14:useLocalDpi xmlns:a14="http://schemas.microsoft.com/office/drawing/2010/main"/>
              </a:ext>
            </a:extLst>
          </a:blip>
          <a:srcRect b="-5"/>
          <a:stretch/>
        </p:blipFill>
        <p:spPr bwMode="auto">
          <a:xfrm rot="836926">
            <a:off x="2784121" y="2697150"/>
            <a:ext cx="2493751" cy="1700117"/>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United Nations - Wikipedia">
            <a:extLst>
              <a:ext uri="{FF2B5EF4-FFF2-40B4-BE49-F238E27FC236}">
                <a16:creationId xmlns:a16="http://schemas.microsoft.com/office/drawing/2014/main" id="{FD51379A-F757-7943-88DD-1551F172B57F}"/>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rot="699732">
            <a:off x="10113695" y="46172"/>
            <a:ext cx="2293851" cy="152923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E74B551-A052-1546-800E-0921CD600A5A}"/>
              </a:ext>
            </a:extLst>
          </p:cNvPr>
          <p:cNvSpPr>
            <a:spLocks noGrp="1"/>
          </p:cNvSpPr>
          <p:nvPr>
            <p:ph type="title"/>
          </p:nvPr>
        </p:nvSpPr>
        <p:spPr>
          <a:xfrm>
            <a:off x="579481" y="755997"/>
            <a:ext cx="3119220" cy="2034730"/>
          </a:xfrm>
        </p:spPr>
        <p:style>
          <a:lnRef idx="2">
            <a:schemeClr val="accent2"/>
          </a:lnRef>
          <a:fillRef idx="1">
            <a:schemeClr val="lt1"/>
          </a:fillRef>
          <a:effectRef idx="0">
            <a:schemeClr val="accent2"/>
          </a:effectRef>
          <a:fontRef idx="minor">
            <a:schemeClr val="dk1"/>
          </a:fontRef>
        </p:style>
        <p:txBody>
          <a:bodyPr>
            <a:noAutofit/>
          </a:bodyPr>
          <a:lstStyle/>
          <a:p>
            <a:pPr algn="ctr"/>
            <a:r>
              <a:rPr lang="en-GB" sz="3200" b="1" dirty="0">
                <a:solidFill>
                  <a:schemeClr val="accent2"/>
                </a:solidFill>
                <a:latin typeface="+mj-lt"/>
              </a:rPr>
              <a:t>What have we covered so far?</a:t>
            </a:r>
            <a:br>
              <a:rPr lang="en-GB" sz="3200" dirty="0">
                <a:solidFill>
                  <a:schemeClr val="accent2"/>
                </a:solidFill>
                <a:latin typeface="+mj-lt"/>
              </a:rPr>
            </a:br>
            <a:r>
              <a:rPr lang="en-GB" sz="2800" dirty="0">
                <a:solidFill>
                  <a:schemeClr val="accent2"/>
                </a:solidFill>
                <a:latin typeface="+mj-lt"/>
              </a:rPr>
              <a:t>Use these images to help you</a:t>
            </a:r>
            <a:endParaRPr lang="en-GB" sz="3200" dirty="0">
              <a:solidFill>
                <a:schemeClr val="accent2"/>
              </a:solidFill>
              <a:latin typeface="+mj-lt"/>
            </a:endParaRPr>
          </a:p>
        </p:txBody>
      </p:sp>
      <p:graphicFrame>
        <p:nvGraphicFramePr>
          <p:cNvPr id="21" name="Content Placeholder 2">
            <a:extLst>
              <a:ext uri="{FF2B5EF4-FFF2-40B4-BE49-F238E27FC236}">
                <a16:creationId xmlns:a16="http://schemas.microsoft.com/office/drawing/2014/main" id="{C3F7DD3F-4CF2-7846-B6C1-140813164329}"/>
              </a:ext>
            </a:extLst>
          </p:cNvPr>
          <p:cNvGraphicFramePr>
            <a:graphicFrameLocks noGrp="1"/>
          </p:cNvGraphicFramePr>
          <p:nvPr>
            <p:ph idx="1"/>
            <p:extLst>
              <p:ext uri="{D42A27DB-BD31-4B8C-83A1-F6EECF244321}">
                <p14:modId xmlns:p14="http://schemas.microsoft.com/office/powerpoint/2010/main" val="222202316"/>
              </p:ext>
            </p:extLst>
          </p:nvPr>
        </p:nvGraphicFramePr>
        <p:xfrm>
          <a:off x="4668301" y="2102614"/>
          <a:ext cx="6007387" cy="4068605"/>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spTree>
    <p:extLst>
      <p:ext uri="{BB962C8B-B14F-4D97-AF65-F5344CB8AC3E}">
        <p14:creationId xmlns:p14="http://schemas.microsoft.com/office/powerpoint/2010/main" val="41911923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2BCF511-257E-7F4A-B569-F8497838C9F9}"/>
              </a:ext>
            </a:extLst>
          </p:cNvPr>
          <p:cNvSpPr>
            <a:spLocks noGrp="1"/>
          </p:cNvSpPr>
          <p:nvPr>
            <p:ph type="title"/>
          </p:nvPr>
        </p:nvSpPr>
        <p:spPr>
          <a:xfrm>
            <a:off x="838200" y="370148"/>
            <a:ext cx="10515600" cy="1325563"/>
          </a:xfrm>
        </p:spPr>
        <p:txBody>
          <a:bodyPr>
            <a:noAutofit/>
          </a:bodyPr>
          <a:lstStyle/>
          <a:p>
            <a:r>
              <a:rPr lang="en-GB" sz="3200" b="1" dirty="0"/>
              <a:t>7e. Checking our misconceptions</a:t>
            </a:r>
            <a:br>
              <a:rPr lang="en-GB" sz="3200" b="1" dirty="0"/>
            </a:br>
            <a:r>
              <a:rPr lang="en-GB" sz="3200" dirty="0"/>
              <a:t>Write ‘true’ or ‘false’ under each statement</a:t>
            </a:r>
          </a:p>
        </p:txBody>
      </p:sp>
      <p:sp>
        <p:nvSpPr>
          <p:cNvPr id="18"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C639A5B0-CD7B-452E-ADCD-F4C48468B319}"/>
              </a:ext>
            </a:extLst>
          </p:cNvPr>
          <p:cNvGraphicFramePr>
            <a:graphicFrameLocks noGrp="1"/>
          </p:cNvGraphicFramePr>
          <p:nvPr>
            <p:ph idx="1"/>
            <p:extLst>
              <p:ext uri="{D42A27DB-BD31-4B8C-83A1-F6EECF244321}">
                <p14:modId xmlns:p14="http://schemas.microsoft.com/office/powerpoint/2010/main" val="2788738124"/>
              </p:ext>
            </p:extLst>
          </p:nvPr>
        </p:nvGraphicFramePr>
        <p:xfrm>
          <a:off x="1223889" y="2194814"/>
          <a:ext cx="9691069" cy="31148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itle 1">
            <a:extLst>
              <a:ext uri="{FF2B5EF4-FFF2-40B4-BE49-F238E27FC236}">
                <a16:creationId xmlns:a16="http://schemas.microsoft.com/office/drawing/2014/main" id="{F98B2FBB-0844-E348-AC84-68038BB96E3E}"/>
              </a:ext>
            </a:extLst>
          </p:cNvPr>
          <p:cNvSpPr txBox="1">
            <a:spLocks/>
          </p:cNvSpPr>
          <p:nvPr/>
        </p:nvSpPr>
        <p:spPr>
          <a:xfrm>
            <a:off x="746760" y="5397309"/>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000" dirty="0"/>
              <a:t>Once you have done this, compare your answers to Activity 1a from Lesson 1. In small groups, discuss why your answers are different now. What have you learnt that has changed your mind?</a:t>
            </a:r>
          </a:p>
        </p:txBody>
      </p:sp>
    </p:spTree>
    <p:extLst>
      <p:ext uri="{BB962C8B-B14F-4D97-AF65-F5344CB8AC3E}">
        <p14:creationId xmlns:p14="http://schemas.microsoft.com/office/powerpoint/2010/main" val="1555597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E5C7F0-ECA1-B842-9810-CEC4A0BA93AD}"/>
              </a:ext>
            </a:extLst>
          </p:cNvPr>
          <p:cNvSpPr>
            <a:spLocks noGrp="1"/>
          </p:cNvSpPr>
          <p:nvPr>
            <p:ph type="title"/>
          </p:nvPr>
        </p:nvSpPr>
        <p:spPr>
          <a:xfrm>
            <a:off x="641774" y="914849"/>
            <a:ext cx="10905052" cy="1618489"/>
          </a:xfrm>
        </p:spPr>
        <p:txBody>
          <a:bodyPr anchor="ctr">
            <a:normAutofit/>
          </a:bodyPr>
          <a:lstStyle/>
          <a:p>
            <a:pPr algn="ctr"/>
            <a:r>
              <a:rPr lang="en-GB" sz="5000" dirty="0"/>
              <a:t>7f. Homework: </a:t>
            </a:r>
            <a:br>
              <a:rPr lang="en-GB" sz="5000" dirty="0"/>
            </a:br>
            <a:r>
              <a:rPr lang="en-GB" sz="5000" dirty="0"/>
              <a:t>Exam-style questions on Chapter One</a:t>
            </a:r>
          </a:p>
        </p:txBody>
      </p:sp>
      <p:sp>
        <p:nvSpPr>
          <p:cNvPr id="3" name="Content Placeholder 2">
            <a:extLst>
              <a:ext uri="{FF2B5EF4-FFF2-40B4-BE49-F238E27FC236}">
                <a16:creationId xmlns:a16="http://schemas.microsoft.com/office/drawing/2014/main" id="{41713287-4D3F-4B43-8CB7-44DEBCEB84F5}"/>
              </a:ext>
            </a:extLst>
          </p:cNvPr>
          <p:cNvSpPr>
            <a:spLocks noGrp="1"/>
          </p:cNvSpPr>
          <p:nvPr>
            <p:ph idx="1"/>
          </p:nvPr>
        </p:nvSpPr>
        <p:spPr>
          <a:xfrm>
            <a:off x="1132113" y="2824912"/>
            <a:ext cx="9924373" cy="2800395"/>
          </a:xfrm>
        </p:spPr>
        <p:txBody>
          <a:bodyPr anchor="t">
            <a:normAutofit/>
          </a:bodyPr>
          <a:lstStyle/>
          <a:p>
            <a:r>
              <a:rPr lang="en-GB" sz="2400" dirty="0"/>
              <a:t>Explain two </a:t>
            </a:r>
            <a:r>
              <a:rPr lang="en-GB" sz="2400" b="1" dirty="0"/>
              <a:t>consequences</a:t>
            </a:r>
            <a:r>
              <a:rPr lang="en-GB" sz="2400" dirty="0"/>
              <a:t> of the First World War for Palestine-Israel (8 marks)</a:t>
            </a:r>
          </a:p>
          <a:p>
            <a:r>
              <a:rPr lang="en-GB" sz="2400" dirty="0"/>
              <a:t>Write a </a:t>
            </a:r>
            <a:r>
              <a:rPr lang="en-GB" sz="2400" b="1" dirty="0"/>
              <a:t>narrative account </a:t>
            </a:r>
            <a:r>
              <a:rPr lang="en-GB" sz="2400" dirty="0"/>
              <a:t>analysing the key events of the 1930s and 1940s that led to the British withdrawal from Mandate Palestine (8 marks)</a:t>
            </a:r>
          </a:p>
          <a:p>
            <a:r>
              <a:rPr lang="en-GB" sz="2400" dirty="0"/>
              <a:t>Explain </a:t>
            </a:r>
            <a:r>
              <a:rPr lang="en-GB" sz="2400" b="1" dirty="0"/>
              <a:t>two</a:t>
            </a:r>
            <a:r>
              <a:rPr lang="en-GB" sz="2400" dirty="0"/>
              <a:t> of the following:</a:t>
            </a:r>
          </a:p>
          <a:p>
            <a:pPr lvl="1"/>
            <a:r>
              <a:rPr lang="en-GB" dirty="0"/>
              <a:t>The importance of Zionism</a:t>
            </a:r>
            <a:r>
              <a:rPr lang="en-GB" b="1" dirty="0"/>
              <a:t> </a:t>
            </a:r>
            <a:r>
              <a:rPr lang="en-GB" dirty="0"/>
              <a:t>for the creation of Israel in 1948</a:t>
            </a:r>
          </a:p>
          <a:p>
            <a:pPr lvl="1"/>
            <a:r>
              <a:rPr lang="en-GB" dirty="0"/>
              <a:t>The importance of the Nakba for the Palestinians (16 marks)</a:t>
            </a:r>
          </a:p>
          <a:p>
            <a:pPr lvl="1"/>
            <a:endParaRPr lang="en-GB" sz="2000" dirty="0"/>
          </a:p>
          <a:p>
            <a:endParaRPr lang="en-GB" sz="2000" dirty="0"/>
          </a:p>
          <a:p>
            <a:pPr lvl="1"/>
            <a:endParaRPr lang="en-GB" sz="2000" dirty="0"/>
          </a:p>
        </p:txBody>
      </p:sp>
    </p:spTree>
    <p:extLst>
      <p:ext uri="{BB962C8B-B14F-4D97-AF65-F5344CB8AC3E}">
        <p14:creationId xmlns:p14="http://schemas.microsoft.com/office/powerpoint/2010/main" val="1132038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31" name="Rectangle 77">
            <a:extLst>
              <a:ext uri="{FF2B5EF4-FFF2-40B4-BE49-F238E27FC236}">
                <a16:creationId xmlns:a16="http://schemas.microsoft.com/office/drawing/2014/main" id="{664E23E2-7440-4E36-A67B-0F88C5F7E1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2" name="Rectangle 79">
            <a:extLst>
              <a:ext uri="{FF2B5EF4-FFF2-40B4-BE49-F238E27FC236}">
                <a16:creationId xmlns:a16="http://schemas.microsoft.com/office/drawing/2014/main" id="{B06949AE-010D-4C18-8AED-7872085ADD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5458121" cy="5897880"/>
          </a:xfrm>
          <a:prstGeom prst="rect">
            <a:avLst/>
          </a:prstGeom>
          <a:solidFill>
            <a:srgbClr val="FFFFFF"/>
          </a:solidFill>
          <a:ln w="19050">
            <a:solidFill>
              <a:srgbClr val="DE68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What&amp;#39;s a refugee? | Elise Gravel">
            <a:extLst>
              <a:ext uri="{FF2B5EF4-FFF2-40B4-BE49-F238E27FC236}">
                <a16:creationId xmlns:a16="http://schemas.microsoft.com/office/drawing/2014/main" id="{62E7930B-BA54-214B-9C84-FF9D46C58E41}"/>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a:ext>
            </a:extLst>
          </a:blip>
          <a:stretch>
            <a:fillRect/>
          </a:stretch>
        </p:blipFill>
        <p:spPr bwMode="auto">
          <a:xfrm>
            <a:off x="1054248" y="650497"/>
            <a:ext cx="4303648" cy="5571066"/>
          </a:xfrm>
          <a:prstGeom prst="rect">
            <a:avLst/>
          </a:prstGeom>
          <a:noFill/>
          <a:extLst>
            <a:ext uri="{909E8E84-426E-40DD-AFC4-6F175D3DCCD1}">
              <a14:hiddenFill xmlns:a14="http://schemas.microsoft.com/office/drawing/2010/main">
                <a:solidFill>
                  <a:srgbClr val="FFFFFF"/>
                </a:solidFill>
              </a14:hiddenFill>
            </a:ext>
          </a:extLst>
        </p:spPr>
      </p:pic>
      <p:sp>
        <p:nvSpPr>
          <p:cNvPr id="5133" name="Rectangle 81">
            <a:extLst>
              <a:ext uri="{FF2B5EF4-FFF2-40B4-BE49-F238E27FC236}">
                <a16:creationId xmlns:a16="http://schemas.microsoft.com/office/drawing/2014/main" id="{FE54AADB-50C7-4293-94C0-27361A32B8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1" cy="5897880"/>
          </a:xfrm>
          <a:prstGeom prst="rect">
            <a:avLst/>
          </a:prstGeom>
          <a:solidFill>
            <a:srgbClr val="FFFFFF"/>
          </a:solidFill>
          <a:ln w="19050">
            <a:solidFill>
              <a:srgbClr val="DE68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Refugees who changed the world | Elise Gravel">
            <a:extLst>
              <a:ext uri="{FF2B5EF4-FFF2-40B4-BE49-F238E27FC236}">
                <a16:creationId xmlns:a16="http://schemas.microsoft.com/office/drawing/2014/main" id="{18AAD577-6509-A943-82C8-BE81D6D23D6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6834103" y="643467"/>
            <a:ext cx="4303648" cy="557106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2A15250-7B63-7241-8952-AE30A86DEB31}"/>
              </a:ext>
            </a:extLst>
          </p:cNvPr>
          <p:cNvSpPr txBox="1"/>
          <p:nvPr/>
        </p:nvSpPr>
        <p:spPr>
          <a:xfrm>
            <a:off x="0" y="14060"/>
            <a:ext cx="5088835" cy="369332"/>
          </a:xfrm>
          <a:prstGeom prst="rect">
            <a:avLst/>
          </a:prstGeom>
          <a:noFill/>
        </p:spPr>
        <p:txBody>
          <a:bodyPr wrap="square" rtlCol="0">
            <a:spAutoFit/>
          </a:bodyPr>
          <a:lstStyle/>
          <a:p>
            <a:r>
              <a:rPr lang="en-GB" b="1" dirty="0">
                <a:solidFill>
                  <a:srgbClr val="F47420"/>
                </a:solidFill>
              </a:rPr>
              <a:t>7a. Stick this into your book</a:t>
            </a:r>
          </a:p>
        </p:txBody>
      </p:sp>
    </p:spTree>
    <p:extLst>
      <p:ext uri="{BB962C8B-B14F-4D97-AF65-F5344CB8AC3E}">
        <p14:creationId xmlns:p14="http://schemas.microsoft.com/office/powerpoint/2010/main" val="3953333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26BDB-4810-C141-AF28-B405DF12EF85}"/>
              </a:ext>
            </a:extLst>
          </p:cNvPr>
          <p:cNvSpPr>
            <a:spLocks noGrp="1"/>
          </p:cNvSpPr>
          <p:nvPr>
            <p:ph type="title"/>
          </p:nvPr>
        </p:nvSpPr>
        <p:spPr>
          <a:xfrm>
            <a:off x="327114" y="582925"/>
            <a:ext cx="11855824" cy="1325563"/>
          </a:xfrm>
        </p:spPr>
        <p:txBody>
          <a:bodyPr>
            <a:noAutofit/>
          </a:bodyPr>
          <a:lstStyle/>
          <a:p>
            <a:pPr algn="ctr"/>
            <a:r>
              <a:rPr lang="en-GB" b="1" dirty="0"/>
              <a:t>Can you define any of these terms?</a:t>
            </a:r>
          </a:p>
        </p:txBody>
      </p:sp>
      <p:graphicFrame>
        <p:nvGraphicFramePr>
          <p:cNvPr id="11" name="Content Placeholder 2">
            <a:extLst>
              <a:ext uri="{FF2B5EF4-FFF2-40B4-BE49-F238E27FC236}">
                <a16:creationId xmlns:a16="http://schemas.microsoft.com/office/drawing/2014/main" id="{A6A42F09-2535-494C-9214-AD1792B444C7}"/>
              </a:ext>
            </a:extLst>
          </p:cNvPr>
          <p:cNvGraphicFramePr>
            <a:graphicFrameLocks noGrp="1"/>
          </p:cNvGraphicFramePr>
          <p:nvPr>
            <p:ph idx="1"/>
            <p:extLst>
              <p:ext uri="{D42A27DB-BD31-4B8C-83A1-F6EECF244321}">
                <p14:modId xmlns:p14="http://schemas.microsoft.com/office/powerpoint/2010/main" val="224706946"/>
              </p:ext>
            </p:extLst>
          </p:nvPr>
        </p:nvGraphicFramePr>
        <p:xfrm>
          <a:off x="2379642" y="829994"/>
          <a:ext cx="7750769" cy="52595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62828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26BDB-4810-C141-AF28-B405DF12EF85}"/>
              </a:ext>
            </a:extLst>
          </p:cNvPr>
          <p:cNvSpPr>
            <a:spLocks noGrp="1"/>
          </p:cNvSpPr>
          <p:nvPr>
            <p:ph type="title"/>
          </p:nvPr>
        </p:nvSpPr>
        <p:spPr>
          <a:xfrm>
            <a:off x="168088" y="321994"/>
            <a:ext cx="11855824" cy="1095506"/>
          </a:xfrm>
        </p:spPr>
        <p:txBody>
          <a:bodyPr>
            <a:noAutofit/>
          </a:bodyPr>
          <a:lstStyle/>
          <a:p>
            <a:pPr algn="ctr"/>
            <a:r>
              <a:rPr lang="en-GB" sz="4000" b="1" dirty="0"/>
              <a:t>Today’s keywords – add these to your glossary:</a:t>
            </a:r>
          </a:p>
        </p:txBody>
      </p:sp>
      <p:graphicFrame>
        <p:nvGraphicFramePr>
          <p:cNvPr id="11" name="Content Placeholder 2">
            <a:extLst>
              <a:ext uri="{FF2B5EF4-FFF2-40B4-BE49-F238E27FC236}">
                <a16:creationId xmlns:a16="http://schemas.microsoft.com/office/drawing/2014/main" id="{A6A42F09-2535-494C-9214-AD1792B444C7}"/>
              </a:ext>
            </a:extLst>
          </p:cNvPr>
          <p:cNvGraphicFramePr>
            <a:graphicFrameLocks noGrp="1"/>
          </p:cNvGraphicFramePr>
          <p:nvPr>
            <p:ph idx="1"/>
            <p:extLst>
              <p:ext uri="{D42A27DB-BD31-4B8C-83A1-F6EECF244321}">
                <p14:modId xmlns:p14="http://schemas.microsoft.com/office/powerpoint/2010/main" val="3024949828"/>
              </p:ext>
            </p:extLst>
          </p:nvPr>
        </p:nvGraphicFramePr>
        <p:xfrm>
          <a:off x="1114059" y="856496"/>
          <a:ext cx="9963882" cy="55581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36648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8A7548-8A13-B54E-A4FA-A61770B60EED}"/>
              </a:ext>
            </a:extLst>
          </p:cNvPr>
          <p:cNvSpPr>
            <a:spLocks noGrp="1"/>
          </p:cNvSpPr>
          <p:nvPr>
            <p:ph type="title"/>
          </p:nvPr>
        </p:nvSpPr>
        <p:spPr>
          <a:xfrm>
            <a:off x="768365" y="570328"/>
            <a:ext cx="2880705" cy="749449"/>
          </a:xfrm>
          <a:custGeom>
            <a:avLst/>
            <a:gdLst>
              <a:gd name="connsiteX0" fmla="*/ 0 w 2880705"/>
              <a:gd name="connsiteY0" fmla="*/ 0 h 749449"/>
              <a:gd name="connsiteX1" fmla="*/ 633755 w 2880705"/>
              <a:gd name="connsiteY1" fmla="*/ 0 h 749449"/>
              <a:gd name="connsiteX2" fmla="*/ 1238703 w 2880705"/>
              <a:gd name="connsiteY2" fmla="*/ 0 h 749449"/>
              <a:gd name="connsiteX3" fmla="*/ 1843651 w 2880705"/>
              <a:gd name="connsiteY3" fmla="*/ 0 h 749449"/>
              <a:gd name="connsiteX4" fmla="*/ 2333371 w 2880705"/>
              <a:gd name="connsiteY4" fmla="*/ 0 h 749449"/>
              <a:gd name="connsiteX5" fmla="*/ 2880705 w 2880705"/>
              <a:gd name="connsiteY5" fmla="*/ 0 h 749449"/>
              <a:gd name="connsiteX6" fmla="*/ 2880705 w 2880705"/>
              <a:gd name="connsiteY6" fmla="*/ 382219 h 749449"/>
              <a:gd name="connsiteX7" fmla="*/ 2880705 w 2880705"/>
              <a:gd name="connsiteY7" fmla="*/ 749449 h 749449"/>
              <a:gd name="connsiteX8" fmla="*/ 2304564 w 2880705"/>
              <a:gd name="connsiteY8" fmla="*/ 749449 h 749449"/>
              <a:gd name="connsiteX9" fmla="*/ 1814844 w 2880705"/>
              <a:gd name="connsiteY9" fmla="*/ 749449 h 749449"/>
              <a:gd name="connsiteX10" fmla="*/ 1325124 w 2880705"/>
              <a:gd name="connsiteY10" fmla="*/ 749449 h 749449"/>
              <a:gd name="connsiteX11" fmla="*/ 720176 w 2880705"/>
              <a:gd name="connsiteY11" fmla="*/ 749449 h 749449"/>
              <a:gd name="connsiteX12" fmla="*/ 0 w 2880705"/>
              <a:gd name="connsiteY12" fmla="*/ 749449 h 749449"/>
              <a:gd name="connsiteX13" fmla="*/ 0 w 2880705"/>
              <a:gd name="connsiteY13" fmla="*/ 359736 h 749449"/>
              <a:gd name="connsiteX14" fmla="*/ 0 w 2880705"/>
              <a:gd name="connsiteY14" fmla="*/ 0 h 74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80705" h="749449" fill="none" extrusionOk="0">
                <a:moveTo>
                  <a:pt x="0" y="0"/>
                </a:moveTo>
                <a:cubicBezTo>
                  <a:pt x="277420" y="-26633"/>
                  <a:pt x="419716" y="-24045"/>
                  <a:pt x="633755" y="0"/>
                </a:cubicBezTo>
                <a:cubicBezTo>
                  <a:pt x="847795" y="24045"/>
                  <a:pt x="961368" y="-13217"/>
                  <a:pt x="1238703" y="0"/>
                </a:cubicBezTo>
                <a:cubicBezTo>
                  <a:pt x="1516038" y="13217"/>
                  <a:pt x="1622066" y="-13937"/>
                  <a:pt x="1843651" y="0"/>
                </a:cubicBezTo>
                <a:cubicBezTo>
                  <a:pt x="2065236" y="13937"/>
                  <a:pt x="2177274" y="-893"/>
                  <a:pt x="2333371" y="0"/>
                </a:cubicBezTo>
                <a:cubicBezTo>
                  <a:pt x="2489468" y="893"/>
                  <a:pt x="2632287" y="-25762"/>
                  <a:pt x="2880705" y="0"/>
                </a:cubicBezTo>
                <a:cubicBezTo>
                  <a:pt x="2863465" y="128462"/>
                  <a:pt x="2876276" y="244580"/>
                  <a:pt x="2880705" y="382219"/>
                </a:cubicBezTo>
                <a:cubicBezTo>
                  <a:pt x="2885134" y="519858"/>
                  <a:pt x="2863352" y="650233"/>
                  <a:pt x="2880705" y="749449"/>
                </a:cubicBezTo>
                <a:cubicBezTo>
                  <a:pt x="2759369" y="767663"/>
                  <a:pt x="2519401" y="723390"/>
                  <a:pt x="2304564" y="749449"/>
                </a:cubicBezTo>
                <a:cubicBezTo>
                  <a:pt x="2089727" y="775508"/>
                  <a:pt x="1988762" y="763606"/>
                  <a:pt x="1814844" y="749449"/>
                </a:cubicBezTo>
                <a:cubicBezTo>
                  <a:pt x="1640926" y="735292"/>
                  <a:pt x="1461148" y="765680"/>
                  <a:pt x="1325124" y="749449"/>
                </a:cubicBezTo>
                <a:cubicBezTo>
                  <a:pt x="1189100" y="733218"/>
                  <a:pt x="902611" y="727284"/>
                  <a:pt x="720176" y="749449"/>
                </a:cubicBezTo>
                <a:cubicBezTo>
                  <a:pt x="537741" y="771614"/>
                  <a:pt x="351701" y="732305"/>
                  <a:pt x="0" y="749449"/>
                </a:cubicBezTo>
                <a:cubicBezTo>
                  <a:pt x="-7426" y="659178"/>
                  <a:pt x="11517" y="465610"/>
                  <a:pt x="0" y="359736"/>
                </a:cubicBezTo>
                <a:cubicBezTo>
                  <a:pt x="-11517" y="253862"/>
                  <a:pt x="11690" y="135150"/>
                  <a:pt x="0" y="0"/>
                </a:cubicBezTo>
                <a:close/>
              </a:path>
              <a:path w="2880705" h="749449" stroke="0" extrusionOk="0">
                <a:moveTo>
                  <a:pt x="0" y="0"/>
                </a:moveTo>
                <a:cubicBezTo>
                  <a:pt x="257394" y="86"/>
                  <a:pt x="416853" y="15959"/>
                  <a:pt x="547334" y="0"/>
                </a:cubicBezTo>
                <a:cubicBezTo>
                  <a:pt x="677815" y="-15959"/>
                  <a:pt x="921975" y="-6889"/>
                  <a:pt x="1037054" y="0"/>
                </a:cubicBezTo>
                <a:cubicBezTo>
                  <a:pt x="1152133" y="6889"/>
                  <a:pt x="1542957" y="29949"/>
                  <a:pt x="1670809" y="0"/>
                </a:cubicBezTo>
                <a:cubicBezTo>
                  <a:pt x="1798662" y="-29949"/>
                  <a:pt x="2016385" y="-10567"/>
                  <a:pt x="2218143" y="0"/>
                </a:cubicBezTo>
                <a:cubicBezTo>
                  <a:pt x="2419901" y="10567"/>
                  <a:pt x="2648739" y="2121"/>
                  <a:pt x="2880705" y="0"/>
                </a:cubicBezTo>
                <a:cubicBezTo>
                  <a:pt x="2869056" y="121892"/>
                  <a:pt x="2868472" y="244758"/>
                  <a:pt x="2880705" y="389713"/>
                </a:cubicBezTo>
                <a:cubicBezTo>
                  <a:pt x="2892938" y="534668"/>
                  <a:pt x="2883067" y="572594"/>
                  <a:pt x="2880705" y="749449"/>
                </a:cubicBezTo>
                <a:cubicBezTo>
                  <a:pt x="2640130" y="735456"/>
                  <a:pt x="2527059" y="758715"/>
                  <a:pt x="2304564" y="749449"/>
                </a:cubicBezTo>
                <a:cubicBezTo>
                  <a:pt x="2082069" y="740183"/>
                  <a:pt x="1938984" y="749912"/>
                  <a:pt x="1814844" y="749449"/>
                </a:cubicBezTo>
                <a:cubicBezTo>
                  <a:pt x="1690704" y="748986"/>
                  <a:pt x="1420685" y="778208"/>
                  <a:pt x="1238703" y="749449"/>
                </a:cubicBezTo>
                <a:cubicBezTo>
                  <a:pt x="1056721" y="720690"/>
                  <a:pt x="911680" y="736865"/>
                  <a:pt x="662562" y="749449"/>
                </a:cubicBezTo>
                <a:cubicBezTo>
                  <a:pt x="413444" y="762033"/>
                  <a:pt x="189692" y="725007"/>
                  <a:pt x="0" y="749449"/>
                </a:cubicBezTo>
                <a:cubicBezTo>
                  <a:pt x="-9416" y="612677"/>
                  <a:pt x="-14085" y="465140"/>
                  <a:pt x="0" y="359736"/>
                </a:cubicBezTo>
                <a:cubicBezTo>
                  <a:pt x="14085" y="254332"/>
                  <a:pt x="10805" y="114930"/>
                  <a:pt x="0" y="0"/>
                </a:cubicBezTo>
                <a:close/>
              </a:path>
            </a:pathLst>
          </a:custGeom>
          <a:ln w="28575">
            <a:solidFill>
              <a:schemeClr val="accent2"/>
            </a:solidFill>
            <a:extLst>
              <a:ext uri="{C807C97D-BFC1-408E-A445-0C87EB9F89A2}">
                <ask:lineSketchStyleProps xmlns:ask="http://schemas.microsoft.com/office/drawing/2018/sketchyshapes" sd="1219033472">
                  <ask:type>
                    <ask:lineSketchFreehand/>
                  </ask:type>
                </ask:lineSketchStyleProps>
              </a:ext>
            </a:extLst>
          </a:ln>
        </p:spPr>
        <p:txBody>
          <a:bodyPr anchor="ctr">
            <a:noAutofit/>
          </a:bodyPr>
          <a:lstStyle/>
          <a:p>
            <a:pPr algn="ctr"/>
            <a:r>
              <a:rPr lang="en-GB" sz="5000" b="1" dirty="0"/>
              <a:t>Recap</a:t>
            </a:r>
          </a:p>
        </p:txBody>
      </p:sp>
      <p:sp>
        <p:nvSpPr>
          <p:cNvPr id="13"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2992BF4-21A9-754E-970C-B028A848DD89}"/>
              </a:ext>
            </a:extLst>
          </p:cNvPr>
          <p:cNvSpPr txBox="1"/>
          <p:nvPr/>
        </p:nvSpPr>
        <p:spPr>
          <a:xfrm>
            <a:off x="477755" y="1687787"/>
            <a:ext cx="3486978" cy="5262979"/>
          </a:xfrm>
          <a:prstGeom prst="rect">
            <a:avLst/>
          </a:prstGeom>
          <a:noFill/>
        </p:spPr>
        <p:txBody>
          <a:bodyPr wrap="square" rtlCol="0">
            <a:spAutoFit/>
          </a:bodyPr>
          <a:lstStyle/>
          <a:p>
            <a:pPr marL="285750" indent="-285750">
              <a:buFont typeface="Arial" panose="020B0604020202020204" pitchFamily="34" charset="0"/>
              <a:buChar char="•"/>
            </a:pPr>
            <a:r>
              <a:rPr lang="en-GB" sz="2400" dirty="0"/>
              <a:t>You are now going to be put into small groups</a:t>
            </a:r>
          </a:p>
          <a:p>
            <a:pPr marL="285750" indent="-285750">
              <a:buFont typeface="Arial" panose="020B0604020202020204" pitchFamily="34" charset="0"/>
              <a:buChar char="•"/>
            </a:pPr>
            <a:r>
              <a:rPr lang="en-GB" sz="2400" dirty="0"/>
              <a:t>Your group will be assigned a colour: </a:t>
            </a:r>
            <a:r>
              <a:rPr lang="en-GB" sz="2400" dirty="0">
                <a:solidFill>
                  <a:schemeClr val="accent1"/>
                </a:solidFill>
              </a:rPr>
              <a:t>green</a:t>
            </a:r>
            <a:r>
              <a:rPr lang="en-GB" sz="2400" dirty="0"/>
              <a:t>, </a:t>
            </a:r>
            <a:r>
              <a:rPr lang="en-GB" sz="2400" dirty="0">
                <a:solidFill>
                  <a:srgbClr val="FFC000"/>
                </a:solidFill>
              </a:rPr>
              <a:t>yellow </a:t>
            </a:r>
            <a:r>
              <a:rPr lang="en-GB" sz="2400" dirty="0"/>
              <a:t>or</a:t>
            </a:r>
            <a:r>
              <a:rPr lang="en-GB" sz="2400" dirty="0">
                <a:solidFill>
                  <a:srgbClr val="FFC000"/>
                </a:solidFill>
              </a:rPr>
              <a:t> </a:t>
            </a:r>
            <a:r>
              <a:rPr lang="en-GB" sz="2400" dirty="0">
                <a:solidFill>
                  <a:schemeClr val="accent6"/>
                </a:solidFill>
              </a:rPr>
              <a:t>blue</a:t>
            </a:r>
            <a:endParaRPr lang="en-GB" sz="2400" dirty="0"/>
          </a:p>
          <a:p>
            <a:pPr marL="285750" indent="-285750">
              <a:buFont typeface="Arial" panose="020B0604020202020204" pitchFamily="34" charset="0"/>
              <a:buChar char="•"/>
            </a:pPr>
            <a:r>
              <a:rPr lang="en-GB" sz="2400" b="1" dirty="0"/>
              <a:t>How did your assigned factors opposite contribute to Britain’s decision to ask the UN for help with Mandate Palestine in February 1947?</a:t>
            </a:r>
            <a:br>
              <a:rPr lang="en-GB" sz="2400" dirty="0"/>
            </a:br>
            <a:br>
              <a:rPr lang="en-GB" sz="2400" dirty="0"/>
            </a:br>
            <a:endParaRPr lang="en-GB" sz="2400" dirty="0"/>
          </a:p>
        </p:txBody>
      </p:sp>
      <p:graphicFrame>
        <p:nvGraphicFramePr>
          <p:cNvPr id="17" name="Content Placeholder 9">
            <a:extLst>
              <a:ext uri="{FF2B5EF4-FFF2-40B4-BE49-F238E27FC236}">
                <a16:creationId xmlns:a16="http://schemas.microsoft.com/office/drawing/2014/main" id="{E9235446-85EF-0342-981D-D251A3092E7C}"/>
              </a:ext>
            </a:extLst>
          </p:cNvPr>
          <p:cNvGraphicFramePr/>
          <p:nvPr>
            <p:extLst>
              <p:ext uri="{D42A27DB-BD31-4B8C-83A1-F6EECF244321}">
                <p14:modId xmlns:p14="http://schemas.microsoft.com/office/powerpoint/2010/main" val="3454663788"/>
              </p:ext>
            </p:extLst>
          </p:nvPr>
        </p:nvGraphicFramePr>
        <p:xfrm>
          <a:off x="5059040" y="824340"/>
          <a:ext cx="6134985" cy="5209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23BE78A9-CF93-E248-A6A6-563E454CD36B}"/>
              </a:ext>
            </a:extLst>
          </p:cNvPr>
          <p:cNvSpPr txBox="1"/>
          <p:nvPr/>
        </p:nvSpPr>
        <p:spPr>
          <a:xfrm>
            <a:off x="3048585" y="6349508"/>
            <a:ext cx="9469092" cy="461665"/>
          </a:xfrm>
          <a:prstGeom prst="rect">
            <a:avLst/>
          </a:prstGeom>
          <a:noFill/>
        </p:spPr>
        <p:txBody>
          <a:bodyPr wrap="square" rtlCol="0">
            <a:spAutoFit/>
          </a:bodyPr>
          <a:lstStyle/>
          <a:p>
            <a:r>
              <a:rPr lang="en-GB" sz="2400" dirty="0"/>
              <a:t>Extension question: can you see any links between your group’s factors?</a:t>
            </a:r>
          </a:p>
        </p:txBody>
      </p:sp>
    </p:spTree>
    <p:extLst>
      <p:ext uri="{BB962C8B-B14F-4D97-AF65-F5344CB8AC3E}">
        <p14:creationId xmlns:p14="http://schemas.microsoft.com/office/powerpoint/2010/main" val="18650331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DA810A-1A95-8A48-B7E8-E24A7EF78CC6}"/>
              </a:ext>
            </a:extLst>
          </p:cNvPr>
          <p:cNvSpPr>
            <a:spLocks noGrp="1"/>
          </p:cNvSpPr>
          <p:nvPr>
            <p:ph type="title"/>
          </p:nvPr>
        </p:nvSpPr>
        <p:spPr>
          <a:xfrm>
            <a:off x="838200" y="365125"/>
            <a:ext cx="10515600" cy="1325563"/>
          </a:xfrm>
        </p:spPr>
        <p:txBody>
          <a:bodyPr>
            <a:normAutofit/>
          </a:bodyPr>
          <a:lstStyle/>
          <a:p>
            <a:r>
              <a:rPr lang="en-GB" sz="4800" b="1" dirty="0"/>
              <a:t>Britain approaches the UN</a:t>
            </a:r>
          </a:p>
        </p:txBody>
      </p:sp>
      <p:sp>
        <p:nvSpPr>
          <p:cNvPr id="13"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AD03E72-5F79-734A-A5A5-7CEA726D3166}"/>
              </a:ext>
            </a:extLst>
          </p:cNvPr>
          <p:cNvSpPr>
            <a:spLocks noGrp="1"/>
          </p:cNvSpPr>
          <p:nvPr>
            <p:ph idx="1"/>
          </p:nvPr>
        </p:nvSpPr>
        <p:spPr>
          <a:xfrm>
            <a:off x="838200" y="2055813"/>
            <a:ext cx="8226287" cy="4251960"/>
          </a:xfrm>
        </p:spPr>
        <p:txBody>
          <a:bodyPr>
            <a:normAutofit/>
          </a:bodyPr>
          <a:lstStyle/>
          <a:p>
            <a:r>
              <a:rPr lang="en-GB" dirty="0"/>
              <a:t>As we have seen, there was increasing tension between Palestinians and Jews in Mandate Palestine in the </a:t>
            </a:r>
            <a:r>
              <a:rPr lang="en-GB" b="1" dirty="0"/>
              <a:t>1920s</a:t>
            </a:r>
            <a:r>
              <a:rPr lang="en-GB" dirty="0"/>
              <a:t> and </a:t>
            </a:r>
            <a:r>
              <a:rPr lang="en-GB" b="1" dirty="0"/>
              <a:t>1930s</a:t>
            </a:r>
            <a:r>
              <a:rPr lang="en-GB" dirty="0"/>
              <a:t>, which often turned into violence. This came to a head with the 1936-1939 Arab Revolt</a:t>
            </a:r>
          </a:p>
          <a:p>
            <a:r>
              <a:rPr lang="en-GB" dirty="0"/>
              <a:t>The White Paper of 1939 had restricted Jewish arrivals to </a:t>
            </a:r>
            <a:r>
              <a:rPr lang="en-GB" b="1" dirty="0"/>
              <a:t>75,000 over 5 years</a:t>
            </a:r>
          </a:p>
          <a:p>
            <a:r>
              <a:rPr lang="en-GB" dirty="0"/>
              <a:t>As the full horrors of the Holocaust started to come to light, in 1945 Ernest Bevin (British Foreign Secretary) increased the limit for Jewish arrivals to </a:t>
            </a:r>
            <a:r>
              <a:rPr lang="en-GB" b="1" dirty="0"/>
              <a:t>18,000 a year</a:t>
            </a:r>
          </a:p>
          <a:p>
            <a:endParaRPr lang="en-GB" sz="2400" dirty="0"/>
          </a:p>
          <a:p>
            <a:endParaRPr lang="en-GB" sz="2400" dirty="0"/>
          </a:p>
          <a:p>
            <a:endParaRPr lang="en-GB" sz="2000" dirty="0"/>
          </a:p>
        </p:txBody>
      </p:sp>
      <p:pic>
        <p:nvPicPr>
          <p:cNvPr id="11" name="Picture 10">
            <a:extLst>
              <a:ext uri="{FF2B5EF4-FFF2-40B4-BE49-F238E27FC236}">
                <a16:creationId xmlns:a16="http://schemas.microsoft.com/office/drawing/2014/main" id="{1E5EB8F4-8BB5-634D-91B5-2AB05306DB1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958295" y="3271763"/>
            <a:ext cx="2797115" cy="1494174"/>
          </a:xfrm>
          <a:prstGeom prst="rect">
            <a:avLst/>
          </a:prstGeom>
        </p:spPr>
      </p:pic>
      <p:pic>
        <p:nvPicPr>
          <p:cNvPr id="14" name="Picture 13" descr="Graphical user interface, application, Word&#10;&#10;Description automatically generated">
            <a:extLst>
              <a:ext uri="{FF2B5EF4-FFF2-40B4-BE49-F238E27FC236}">
                <a16:creationId xmlns:a16="http://schemas.microsoft.com/office/drawing/2014/main" id="{4CCE5F11-F574-CB45-B31B-96A1BC5C153D}"/>
              </a:ext>
            </a:extLst>
          </p:cNvPr>
          <p:cNvPicPr>
            <a:picLocks noChangeAspect="1"/>
          </p:cNvPicPr>
          <p:nvPr/>
        </p:nvPicPr>
        <p:blipFill rotWithShape="1">
          <a:blip r:embed="rId3" cstate="print">
            <a:alphaModFix amt="35000"/>
            <a:extLst>
              <a:ext uri="{28A0092B-C50C-407E-A947-70E740481C1C}">
                <a14:useLocalDpi xmlns:a14="http://schemas.microsoft.com/office/drawing/2010/main"/>
              </a:ext>
            </a:extLst>
          </a:blip>
          <a:srcRect/>
          <a:stretch/>
        </p:blipFill>
        <p:spPr>
          <a:xfrm>
            <a:off x="8054389" y="314967"/>
            <a:ext cx="3682452" cy="1206269"/>
          </a:xfrm>
          <a:prstGeom prst="rect">
            <a:avLst/>
          </a:prstGeom>
        </p:spPr>
      </p:pic>
      <p:pic>
        <p:nvPicPr>
          <p:cNvPr id="15" name="Graphic 14" descr="Scales of justice outline">
            <a:extLst>
              <a:ext uri="{FF2B5EF4-FFF2-40B4-BE49-F238E27FC236}">
                <a16:creationId xmlns:a16="http://schemas.microsoft.com/office/drawing/2014/main" id="{2C5DA3F4-80B1-E543-9B7F-D60FFD9349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56852" y="1779586"/>
            <a:ext cx="1380277" cy="1380277"/>
          </a:xfrm>
          <a:prstGeom prst="rect">
            <a:avLst/>
          </a:prstGeom>
        </p:spPr>
      </p:pic>
      <p:pic>
        <p:nvPicPr>
          <p:cNvPr id="16" name="Picture 2" descr="Auschwitz | Definition, Concentration Camp, Facts, Location, &amp;amp; History |  Britannica">
            <a:extLst>
              <a:ext uri="{FF2B5EF4-FFF2-40B4-BE49-F238E27FC236}">
                <a16:creationId xmlns:a16="http://schemas.microsoft.com/office/drawing/2014/main" id="{47AA1BAA-F9E4-9246-BA0C-CDD5290C6618}"/>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9359153" y="4990947"/>
            <a:ext cx="2378328" cy="1591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896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AD03E72-5F79-734A-A5A5-7CEA726D3166}"/>
              </a:ext>
            </a:extLst>
          </p:cNvPr>
          <p:cNvSpPr>
            <a:spLocks noGrp="1"/>
          </p:cNvSpPr>
          <p:nvPr>
            <p:ph idx="1"/>
          </p:nvPr>
        </p:nvSpPr>
        <p:spPr>
          <a:xfrm>
            <a:off x="730625" y="2037884"/>
            <a:ext cx="8568173" cy="4437062"/>
          </a:xfrm>
        </p:spPr>
        <p:txBody>
          <a:bodyPr>
            <a:noAutofit/>
          </a:bodyPr>
          <a:lstStyle/>
          <a:p>
            <a:r>
              <a:rPr lang="en-GB" sz="2600" b="1" dirty="0"/>
              <a:t>Many Jews </a:t>
            </a:r>
            <a:r>
              <a:rPr lang="en-GB" sz="2600" dirty="0"/>
              <a:t>within Mandate Palestine and beyond still thought this was </a:t>
            </a:r>
            <a:r>
              <a:rPr lang="en-GB" sz="2600" b="1" dirty="0"/>
              <a:t>unjust</a:t>
            </a:r>
            <a:r>
              <a:rPr lang="en-GB" sz="2600" dirty="0"/>
              <a:t> </a:t>
            </a:r>
          </a:p>
          <a:p>
            <a:r>
              <a:rPr lang="en-GB" sz="2600" dirty="0"/>
              <a:t>Two extremist opposition groups - the </a:t>
            </a:r>
            <a:r>
              <a:rPr lang="en-GB" sz="2600" b="1" dirty="0"/>
              <a:t>Irgun</a:t>
            </a:r>
            <a:r>
              <a:rPr lang="en-GB" sz="2600" dirty="0"/>
              <a:t> and the </a:t>
            </a:r>
            <a:r>
              <a:rPr lang="en-GB" sz="2600" b="1" dirty="0"/>
              <a:t>Lehi</a:t>
            </a:r>
            <a:r>
              <a:rPr lang="en-GB" sz="2600" dirty="0"/>
              <a:t> - commenced a series of brutal attacks in Mandate Palestine</a:t>
            </a:r>
          </a:p>
          <a:p>
            <a:r>
              <a:rPr lang="en-GB" sz="2600" dirty="0"/>
              <a:t>There were also increasing calls at this time for an </a:t>
            </a:r>
            <a:r>
              <a:rPr lang="en-GB" sz="2600" b="1" dirty="0"/>
              <a:t>independent Jewish state</a:t>
            </a:r>
          </a:p>
          <a:p>
            <a:r>
              <a:rPr lang="en-GB" sz="2600" dirty="0"/>
              <a:t>The British were worried about the </a:t>
            </a:r>
            <a:r>
              <a:rPr lang="en-GB" sz="2600" b="1" dirty="0"/>
              <a:t>Palestinians</a:t>
            </a:r>
            <a:r>
              <a:rPr lang="en-GB" sz="2600" dirty="0"/>
              <a:t>: the Palestinians had lived on this land for centuries and they had never received their promised independent state</a:t>
            </a:r>
          </a:p>
          <a:p>
            <a:r>
              <a:rPr lang="en-GB" sz="2600" dirty="0"/>
              <a:t>In February 1947, Britain asked the UN for help</a:t>
            </a:r>
          </a:p>
          <a:p>
            <a:endParaRPr lang="en-GB" sz="2600" dirty="0"/>
          </a:p>
        </p:txBody>
      </p:sp>
      <p:sp>
        <p:nvSpPr>
          <p:cNvPr id="14" name="Title 1">
            <a:extLst>
              <a:ext uri="{FF2B5EF4-FFF2-40B4-BE49-F238E27FC236}">
                <a16:creationId xmlns:a16="http://schemas.microsoft.com/office/drawing/2014/main" id="{D823F605-9865-8F44-AEF9-61519904C7B2}"/>
              </a:ext>
            </a:extLst>
          </p:cNvPr>
          <p:cNvSpPr>
            <a:spLocks noGrp="1"/>
          </p:cNvSpPr>
          <p:nvPr>
            <p:ph type="title"/>
          </p:nvPr>
        </p:nvSpPr>
        <p:spPr>
          <a:xfrm>
            <a:off x="838200" y="365125"/>
            <a:ext cx="10515600" cy="1325563"/>
          </a:xfrm>
        </p:spPr>
        <p:txBody>
          <a:bodyPr>
            <a:normAutofit/>
          </a:bodyPr>
          <a:lstStyle/>
          <a:p>
            <a:r>
              <a:rPr lang="en-GB" sz="4800" b="1" dirty="0"/>
              <a:t>Britain approaches the UN</a:t>
            </a:r>
          </a:p>
        </p:txBody>
      </p:sp>
      <p:pic>
        <p:nvPicPr>
          <p:cNvPr id="15" name="Picture 2">
            <a:extLst>
              <a:ext uri="{FF2B5EF4-FFF2-40B4-BE49-F238E27FC236}">
                <a16:creationId xmlns:a16="http://schemas.microsoft.com/office/drawing/2014/main" id="{9C5942AF-F30D-7546-B7CD-5D6E89E617A8}"/>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9504274" y="3666139"/>
            <a:ext cx="2185489" cy="30289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United Nations - Wikipedia">
            <a:extLst>
              <a:ext uri="{FF2B5EF4-FFF2-40B4-BE49-F238E27FC236}">
                <a16:creationId xmlns:a16="http://schemas.microsoft.com/office/drawing/2014/main" id="{6C71858B-C6F0-5042-90FA-0A8A9F1C9239}"/>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20799723">
            <a:off x="7840043" y="5555108"/>
            <a:ext cx="1865658" cy="12437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Auschwitz | Definition, Concentration Camp, Facts, Location, &amp;amp; History |  Britannica">
            <a:extLst>
              <a:ext uri="{FF2B5EF4-FFF2-40B4-BE49-F238E27FC236}">
                <a16:creationId xmlns:a16="http://schemas.microsoft.com/office/drawing/2014/main" id="{A96CB109-69B1-C94C-8BFD-E0A4FA0BA15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475367" y="2044622"/>
            <a:ext cx="2214396" cy="1482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6394235"/>
      </p:ext>
    </p:extLst>
  </p:cSld>
  <p:clrMapOvr>
    <a:masterClrMapping/>
  </p:clrMapOvr>
</p:sld>
</file>

<file path=ppt/theme/theme1.xml><?xml version="1.0" encoding="utf-8"?>
<a:theme xmlns:a="http://schemas.openxmlformats.org/drawingml/2006/main" name="1_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2_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 PPT" id="{928B64B4-EE8A-B24C-9EFB-80711E0726FE}" vid="{41CFEAAB-C0BE-ED4F-AA8F-D735C36EB6E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3313</TotalTime>
  <Words>2802</Words>
  <Application>Microsoft Macintosh PowerPoint</Application>
  <PresentationFormat>Widescreen</PresentationFormat>
  <Paragraphs>248</Paragraphs>
  <Slides>32</Slides>
  <Notes>0</Notes>
  <HiddenSlides>0</HiddenSlides>
  <MMClips>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32</vt:i4>
      </vt:variant>
    </vt:vector>
  </HeadingPairs>
  <TitlesOfParts>
    <vt:vector size="39" baseType="lpstr">
      <vt:lpstr>Arial</vt:lpstr>
      <vt:lpstr>Calibri</vt:lpstr>
      <vt:lpstr>Calibri Light</vt:lpstr>
      <vt:lpstr>Courier</vt:lpstr>
      <vt:lpstr>1_Office Theme</vt:lpstr>
      <vt:lpstr>Office Theme</vt:lpstr>
      <vt:lpstr>2_Office Theme</vt:lpstr>
      <vt:lpstr>What were the consequences of the Nakba for the Palestinians? </vt:lpstr>
      <vt:lpstr>Learning objectives</vt:lpstr>
      <vt:lpstr>Starter activity</vt:lpstr>
      <vt:lpstr>PowerPoint Presentation</vt:lpstr>
      <vt:lpstr>Can you define any of these terms?</vt:lpstr>
      <vt:lpstr>Today’s keywords – add these to your glossary:</vt:lpstr>
      <vt:lpstr>Recap</vt:lpstr>
      <vt:lpstr>Britain approaches the UN</vt:lpstr>
      <vt:lpstr>Britain approaches the UN</vt:lpstr>
      <vt:lpstr>What did the UN say?</vt:lpstr>
      <vt:lpstr>7b. What did the UN say? Match up the dates with the decisions and answer the questions</vt:lpstr>
      <vt:lpstr>PowerPoint Presentation</vt:lpstr>
      <vt:lpstr>Reactions to the UN Partition Plan:</vt:lpstr>
      <vt:lpstr>The vote</vt:lpstr>
      <vt:lpstr>The vote</vt:lpstr>
      <vt:lpstr>The Nakba</vt:lpstr>
      <vt:lpstr>The Nakba: what happened?</vt:lpstr>
      <vt:lpstr>7d. Massacres of the Nakba</vt:lpstr>
      <vt:lpstr>Deir Yassin</vt:lpstr>
      <vt:lpstr>Tantura</vt:lpstr>
      <vt:lpstr>Dawaymeh</vt:lpstr>
      <vt:lpstr>PowerPoint Presentation</vt:lpstr>
      <vt:lpstr>PowerPoint Presentation</vt:lpstr>
      <vt:lpstr>The Palestinian refugee crisis</vt:lpstr>
      <vt:lpstr>The creation of the state of Israel</vt:lpstr>
      <vt:lpstr>1948:  catastrophe or liberation?</vt:lpstr>
      <vt:lpstr>Plenary</vt:lpstr>
      <vt:lpstr>Chapter One Recap</vt:lpstr>
      <vt:lpstr>What have we covered so far? Use these images to help you</vt:lpstr>
      <vt:lpstr>What have we covered so far? Use these images to help you</vt:lpstr>
      <vt:lpstr>7e. Checking our misconceptions Write ‘true’ or ‘false’ under each statement</vt:lpstr>
      <vt:lpstr>7f. Homework:  Exam-style questions on Chapter One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Kelsted, Charlotte</dc:creator>
  <cp:lastModifiedBy>Kelsted, Charlotte</cp:lastModifiedBy>
  <cp:revision>897</cp:revision>
  <dcterms:created xsi:type="dcterms:W3CDTF">2021-09-07T09:13:20Z</dcterms:created>
  <dcterms:modified xsi:type="dcterms:W3CDTF">2021-09-27T14:04:21Z</dcterms:modified>
</cp:coreProperties>
</file>